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comments/comment5.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4" r:id="rId2"/>
    <p:sldId id="265" r:id="rId3"/>
    <p:sldId id="282" r:id="rId4"/>
    <p:sldId id="281" r:id="rId5"/>
    <p:sldId id="283" r:id="rId6"/>
    <p:sldId id="284" r:id="rId7"/>
    <p:sldId id="287" r:id="rId8"/>
    <p:sldId id="286" r:id="rId9"/>
    <p:sldId id="301" r:id="rId10"/>
    <p:sldId id="289" r:id="rId11"/>
    <p:sldId id="285" r:id="rId12"/>
    <p:sldId id="279" r:id="rId13"/>
    <p:sldId id="269" r:id="rId14"/>
    <p:sldId id="270" r:id="rId15"/>
    <p:sldId id="290" r:id="rId16"/>
    <p:sldId id="291" r:id="rId17"/>
    <p:sldId id="304" r:id="rId18"/>
    <p:sldId id="296" r:id="rId19"/>
    <p:sldId id="294" r:id="rId20"/>
    <p:sldId id="297" r:id="rId21"/>
    <p:sldId id="292" r:id="rId22"/>
    <p:sldId id="295" r:id="rId23"/>
    <p:sldId id="272" r:id="rId24"/>
    <p:sldId id="280" r:id="rId25"/>
    <p:sldId id="299" r:id="rId26"/>
    <p:sldId id="303" r:id="rId27"/>
    <p:sldId id="300" r:id="rId28"/>
    <p:sldId id="305" r:id="rId29"/>
    <p:sldId id="298" r:id="rId30"/>
    <p:sldId id="302" r:id="rId31"/>
    <p:sldId id="273" r:id="rId32"/>
    <p:sldId id="27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avid Rumple" initials="MR" lastIdx="24" clrIdx="0">
    <p:extLst>
      <p:ext uri="{19B8F6BF-5375-455C-9EA6-DF929625EA0E}">
        <p15:presenceInfo xmlns:p15="http://schemas.microsoft.com/office/powerpoint/2012/main" userId="S::rumple0@purdue.edu::b1f6516a-7bbd-4a7f-bb93-b8a73a7be667" providerId="AD"/>
      </p:ext>
    </p:extLst>
  </p:cmAuthor>
  <p:cmAuthor id="2" name="Zachary Ghera" initials="ZG" lastIdx="7" clrIdx="1">
    <p:extLst>
      <p:ext uri="{19B8F6BF-5375-455C-9EA6-DF929625EA0E}">
        <p15:presenceInfo xmlns:p15="http://schemas.microsoft.com/office/powerpoint/2012/main" userId="S::zghera@purdue.edu::afb33265-5c3b-4c18-b9e2-0e8af62097dd" providerId="AD"/>
      </p:ext>
    </p:extLst>
  </p:cmAuthor>
  <p:cmAuthor id="3" name="Guest User" initials="GU" lastIdx="6" clrIdx="2">
    <p:extLst>
      <p:ext uri="{19B8F6BF-5375-455C-9EA6-DF929625EA0E}">
        <p15:presenceInfo xmlns:p15="http://schemas.microsoft.com/office/powerpoint/2012/main" userId="S::urn:spo:anon#dea5c6f7b734ae5b13beee7fd7b1d728549eb3b64bb03a8f7d5a186d4e423cec::" providerId="AD"/>
      </p:ext>
    </p:extLst>
  </p:cmAuthor>
  <p:cmAuthor id="4" name="Isaac P Hagedorn" initials="IPH" lastIdx="1" clrIdx="3">
    <p:extLst>
      <p:ext uri="{19B8F6BF-5375-455C-9EA6-DF929625EA0E}">
        <p15:presenceInfo xmlns:p15="http://schemas.microsoft.com/office/powerpoint/2012/main" userId="Isaac P Hagedor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5968"/>
    <a:srgbClr val="D5E8D4"/>
    <a:srgbClr val="2750C8"/>
    <a:srgbClr val="24B700"/>
    <a:srgbClr val="D2007D"/>
    <a:srgbClr val="ECEC00"/>
    <a:srgbClr val="414141"/>
    <a:srgbClr val="DD6835"/>
    <a:srgbClr val="267433"/>
    <a:srgbClr val="8560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E49BF6-4989-4A95-AEB7-4BC3040B6C6A}" v="2803" dt="2021-10-14T13:43:14.749"/>
    <p1510:client id="{4ACF3C17-C813-91D2-9360-7001CD9729FF}" v="12" dt="2021-10-14T03:39:07.310"/>
    <p1510:client id="{4E675077-90E9-21E1-904E-DFDDEB326574}" v="54" dt="2021-10-13T16:39:51.365"/>
    <p1510:client id="{61DBD4C2-4BC3-4BB8-9FEE-8E3E7E53DB71}" v="19" dt="2021-10-14T06:13:42.980"/>
    <p1510:client id="{64784783-C565-B650-5781-1F8A5A33A775}" v="14" dt="2021-10-14T01:57:44.673"/>
    <p1510:client id="{7B0F1EE1-837C-2F3F-9F91-21A6C8652B8F}" v="1" dt="2021-10-14T00:02:19.945"/>
    <p1510:client id="{80C5B7AE-FA7C-CCC9-67C2-D339FFC2D812}" v="62" dt="2021-10-13T15:57:03.879"/>
    <p1510:client id="{8573B78E-54B9-41EF-5268-F0892910AE94}" v="242" dt="2021-10-14T05:52:42.111"/>
    <p1510:client id="{88A72226-C816-9F5A-D474-78CA7C412B1D}" v="365" dt="2021-10-14T02:08:19.534"/>
    <p1510:client id="{9EC42D55-062A-129D-AE23-606ECA1B192A}" v="32" dt="2021-10-14T02:02:00.960"/>
    <p1510:client id="{D0ECFEAA-4ADE-B11F-2441-D491164E9D22}" v="23" dt="2021-10-14T00:14:35.871"/>
    <p1510:client id="{D4BFACFE-7EC2-4E33-AE8E-05A59209580C}" v="69" dt="2021-10-13T16:07:58.719"/>
    <p1510:client id="{E2661A47-6136-4FF2-A128-E91E962D141A}" v="2333" dt="2021-10-14T13:37:21.278"/>
    <p1510:client id="{F9BC7C4B-7860-6545-9F0F-0BDEA561060C}" v="111" dt="2021-10-14T13:14:09.1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2T19:58:05.347" idx="21">
    <p:pos x="5064" y="867"/>
    <p:text>[@Isaac P Hagedorn] Please take care of this slide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0-07T07:51:28.574" idx="1">
    <p:pos x="10" y="10"/>
    <p:text>[@Zachary Ghera] : Add speaker notes</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0-07T07:37:23.059" idx="10">
    <p:pos x="5468" y="803"/>
    <p:text>Main prototype information [@Zachary Ghera] [@Swagat Bhattacharyya] [@Isaac P Hagedorn] 
</p:text>
    <p:extLst>
      <p:ext uri="{C676402C-5697-4E1C-873F-D02D1690AC5C}">
        <p15:threadingInfo xmlns:p15="http://schemas.microsoft.com/office/powerpoint/2012/main" timeZoneBias="420"/>
      </p:ext>
    </p:extLst>
  </p:cm>
  <p:cm authorId="1" dt="2021-10-07T07:39:17.902" idx="11">
    <p:pos x="5468" y="899"/>
    <p:text>The embedded hardware can go here, and the host/embedded software can go in the next section
</p:text>
    <p:extLst>
      <p:ext uri="{C676402C-5697-4E1C-873F-D02D1690AC5C}">
        <p15:threadingInfo xmlns:p15="http://schemas.microsoft.com/office/powerpoint/2012/main" timeZoneBias="420">
          <p15:parentCm authorId="1" idx="10"/>
        </p15:threadingInfo>
      </p:ext>
    </p:extLst>
  </p:cm>
  <p:cm authorId="3" dt="2021-10-12T22:37:25.673" idx="1">
    <p:pos x="5474" y="194"/>
    <p:text>Describe your team’s prototyping progress here. For each of your project’s major components, what has been tested? What is known to work? What still needs to be tested, and what still needs to be proven to work?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1-10-12T22:37:25.673" idx="4">
    <p:pos x="5474" y="194"/>
    <p:text>Describe your team’s prototyping progress here. For each of your project’s major components, what has been tested? What is known to work? What still needs to be tested, and what still needs to be proven to work?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1-10-12T22:37:25.673" idx="6">
    <p:pos x="5474" y="194"/>
    <p:text>Describe your team’s prototyping progress here. For each of your project’s major components, what has been tested? What is known to work? What still needs to be tested, and what still needs to be proven to work?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[Matthew]</a:t>
            </a:r>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[Swagat]</a:t>
            </a: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1379354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[Isaac]</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1872790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 The block diagram for the host computer picks up from the MCU diagram at the BLE chip. The primary packet sent from the MCU to the host are sensor packets containing elbow angle and the 9DOF IMU data. This data alongside the head position from the VR headset is sent as input into the sensor fusion subsystem. This is composed of a </a:t>
            </a:r>
            <a:r>
              <a:rPr lang="en-US" err="1">
                <a:cs typeface="Calibri"/>
              </a:rPr>
              <a:t>madgwick</a:t>
            </a:r>
            <a:r>
              <a:rPr lang="en-US">
                <a:cs typeface="Calibri"/>
              </a:rPr>
              <a:t> filter that produces an orientation vector of the upper arm from the IMU data before fusing that wit the other sensor data in order to infer the locations of the shoulder, elbow, and wrist joints relative to the VR headset in the world space. This joint location information is used to render the users arm along with other objects the user can interact with in VR. Based off the user’s interactions, a haptic feedback intensity value is calculated and sent back to the MCU over BLE.</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320226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[Matthew]</a:t>
            </a: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1688419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[Swagat]</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279435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[Swagat]</a:t>
            </a: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12475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[Swagat]</a:t>
            </a: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2522522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[Swagat]</a:t>
            </a:r>
          </a:p>
        </p:txBody>
      </p:sp>
      <p:sp>
        <p:nvSpPr>
          <p:cNvPr id="4" name="Slide Number Placeholder 3"/>
          <p:cNvSpPr>
            <a:spLocks noGrp="1"/>
          </p:cNvSpPr>
          <p:nvPr>
            <p:ph type="sldNum" sz="quarter" idx="5"/>
          </p:nvPr>
        </p:nvSpPr>
        <p:spPr/>
        <p:txBody>
          <a:bodyPr/>
          <a:lstStyle/>
          <a:p>
            <a:fld id="{3C696C59-4C62-F748-9189-0658811B1DC6}" type="slidenum">
              <a:rPr lang="en-US" smtClean="0"/>
              <a:t>17</a:t>
            </a:fld>
            <a:endParaRPr lang="en-US"/>
          </a:p>
        </p:txBody>
      </p:sp>
    </p:spTree>
    <p:extLst>
      <p:ext uri="{BB962C8B-B14F-4D97-AF65-F5344CB8AC3E}">
        <p14:creationId xmlns:p14="http://schemas.microsoft.com/office/powerpoint/2010/main" val="4232587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[Matthew]</a:t>
            </a:r>
          </a:p>
        </p:txBody>
      </p:sp>
      <p:sp>
        <p:nvSpPr>
          <p:cNvPr id="4" name="Slide Number Placeholder 3"/>
          <p:cNvSpPr>
            <a:spLocks noGrp="1"/>
          </p:cNvSpPr>
          <p:nvPr>
            <p:ph type="sldNum" sz="quarter" idx="5"/>
          </p:nvPr>
        </p:nvSpPr>
        <p:spPr/>
        <p:txBody>
          <a:bodyPr/>
          <a:lstStyle/>
          <a:p>
            <a:fld id="{3C696C59-4C62-F748-9189-0658811B1DC6}" type="slidenum">
              <a:rPr lang="en-US" smtClean="0"/>
              <a:t>18</a:t>
            </a:fld>
            <a:endParaRPr lang="en-US"/>
          </a:p>
        </p:txBody>
      </p:sp>
    </p:spTree>
    <p:extLst>
      <p:ext uri="{BB962C8B-B14F-4D97-AF65-F5344CB8AC3E}">
        <p14:creationId xmlns:p14="http://schemas.microsoft.com/office/powerpoint/2010/main" val="2568633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[Swagat]</a:t>
            </a: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1864549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[Matthew]</a:t>
            </a: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669535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[Swagat]</a:t>
            </a:r>
          </a:p>
        </p:txBody>
      </p:sp>
      <p:sp>
        <p:nvSpPr>
          <p:cNvPr id="4" name="Slide Number Placeholder 3"/>
          <p:cNvSpPr>
            <a:spLocks noGrp="1"/>
          </p:cNvSpPr>
          <p:nvPr>
            <p:ph type="sldNum" sz="quarter" idx="5"/>
          </p:nvPr>
        </p:nvSpPr>
        <p:spPr/>
        <p:txBody>
          <a:bodyPr/>
          <a:lstStyle/>
          <a:p>
            <a:fld id="{3C696C59-4C62-F748-9189-0658811B1DC6}" type="slidenum">
              <a:rPr lang="en-US" smtClean="0"/>
              <a:t>20</a:t>
            </a:fld>
            <a:endParaRPr lang="en-US"/>
          </a:p>
        </p:txBody>
      </p:sp>
    </p:spTree>
    <p:extLst>
      <p:ext uri="{BB962C8B-B14F-4D97-AF65-F5344CB8AC3E}">
        <p14:creationId xmlns:p14="http://schemas.microsoft.com/office/powerpoint/2010/main" val="349691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[Isaac]</a:t>
            </a:r>
          </a:p>
        </p:txBody>
      </p:sp>
      <p:sp>
        <p:nvSpPr>
          <p:cNvPr id="4" name="Slide Number Placeholder 3"/>
          <p:cNvSpPr>
            <a:spLocks noGrp="1"/>
          </p:cNvSpPr>
          <p:nvPr>
            <p:ph type="sldNum" sz="quarter" idx="5"/>
          </p:nvPr>
        </p:nvSpPr>
        <p:spPr/>
        <p:txBody>
          <a:bodyPr/>
          <a:lstStyle/>
          <a:p>
            <a:fld id="{3C696C59-4C62-F748-9189-0658811B1DC6}" type="slidenum">
              <a:rPr lang="en-US" smtClean="0"/>
              <a:t>21</a:t>
            </a:fld>
            <a:endParaRPr lang="en-US"/>
          </a:p>
        </p:txBody>
      </p:sp>
    </p:spTree>
    <p:extLst>
      <p:ext uri="{BB962C8B-B14F-4D97-AF65-F5344CB8AC3E}">
        <p14:creationId xmlns:p14="http://schemas.microsoft.com/office/powerpoint/2010/main" val="221749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[Matthew and/or Isaac]</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1700146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 Now we will go over the development status and the associated prototyping progress of the software components of </a:t>
            </a:r>
            <a:r>
              <a:rPr lang="en-US" err="1">
                <a:cs typeface="Calibri"/>
              </a:rPr>
              <a:t>RevEx</a:t>
            </a:r>
            <a:r>
              <a:rPr lang="en-US">
                <a:cs typeface="Calibri"/>
              </a:rPr>
              <a:t>. As pictured here, software is comprised of the embedded code that lives on our MCU as well as the host computer software. These are connected by a BLE interface.</a:t>
            </a:r>
          </a:p>
        </p:txBody>
      </p:sp>
      <p:sp>
        <p:nvSpPr>
          <p:cNvPr id="4" name="Slide Number Placeholder 3"/>
          <p:cNvSpPr>
            <a:spLocks noGrp="1"/>
          </p:cNvSpPr>
          <p:nvPr>
            <p:ph type="sldNum" sz="quarter" idx="5"/>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2065468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845198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[Isaac] </a:t>
            </a:r>
          </a:p>
        </p:txBody>
      </p:sp>
      <p:sp>
        <p:nvSpPr>
          <p:cNvPr id="4" name="Slide Number Placeholder 3"/>
          <p:cNvSpPr>
            <a:spLocks noGrp="1"/>
          </p:cNvSpPr>
          <p:nvPr>
            <p:ph type="sldNum" sz="quarter" idx="5"/>
          </p:nvPr>
        </p:nvSpPr>
        <p:spPr/>
        <p:txBody>
          <a:bodyPr/>
          <a:lstStyle/>
          <a:p>
            <a:fld id="{3C696C59-4C62-F748-9189-0658811B1DC6}" type="slidenum">
              <a:rPr lang="en-US" smtClean="0"/>
              <a:t>26</a:t>
            </a:fld>
            <a:endParaRPr lang="en-US"/>
          </a:p>
        </p:txBody>
      </p:sp>
    </p:spTree>
    <p:extLst>
      <p:ext uri="{BB962C8B-B14F-4D97-AF65-F5344CB8AC3E}">
        <p14:creationId xmlns:p14="http://schemas.microsoft.com/office/powerpoint/2010/main" val="209832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[Isaac] </a:t>
            </a:r>
          </a:p>
        </p:txBody>
      </p:sp>
      <p:sp>
        <p:nvSpPr>
          <p:cNvPr id="4" name="Slide Number Placeholder 3"/>
          <p:cNvSpPr>
            <a:spLocks noGrp="1"/>
          </p:cNvSpPr>
          <p:nvPr>
            <p:ph type="sldNum" sz="quarter" idx="5"/>
          </p:nvPr>
        </p:nvSpPr>
        <p:spPr/>
        <p:txBody>
          <a:bodyPr/>
          <a:lstStyle/>
          <a:p>
            <a:fld id="{3C696C59-4C62-F748-9189-0658811B1DC6}" type="slidenum">
              <a:rPr lang="en-US" smtClean="0"/>
              <a:t>28</a:t>
            </a:fld>
            <a:endParaRPr lang="en-US"/>
          </a:p>
        </p:txBody>
      </p:sp>
    </p:spTree>
    <p:extLst>
      <p:ext uri="{BB962C8B-B14F-4D97-AF65-F5344CB8AC3E}">
        <p14:creationId xmlns:p14="http://schemas.microsoft.com/office/powerpoint/2010/main" val="3229756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 </a:t>
            </a:r>
          </a:p>
          <a:p>
            <a:endParaRPr lang="en-US">
              <a:cs typeface="Calibri"/>
            </a:endParaRPr>
          </a:p>
          <a:p>
            <a:r>
              <a:rPr lang="en-US">
                <a:cs typeface="Calibri"/>
              </a:rPr>
              <a:t>----</a:t>
            </a:r>
          </a:p>
          <a:p>
            <a:endParaRPr lang="en-US">
              <a:cs typeface="Calibri"/>
            </a:endParaRPr>
          </a:p>
          <a:p>
            <a:pPr rtl="0" fontAlgn="base">
              <a:spcBef>
                <a:spcPts val="0"/>
              </a:spcBef>
              <a:spcAft>
                <a:spcPts val="0"/>
              </a:spcAft>
              <a:buFont typeface="Arial" panose="020B0604020202020204" pitchFamily="34" charset="0"/>
              <a:buChar char="•"/>
            </a:pPr>
            <a:r>
              <a:rPr lang="en-US" sz="1800" b="1" i="0" u="none" strike="noStrike" err="1">
                <a:solidFill>
                  <a:srgbClr val="000000"/>
                </a:solidFill>
                <a:effectLst/>
                <a:latin typeface="Times New Roman" panose="02020603050405020304" pitchFamily="18" charset="0"/>
              </a:rPr>
              <a:t>CalibrateShoulderTf</a:t>
            </a:r>
            <a:r>
              <a:rPr lang="en-US" sz="1800" b="0" i="0" u="none" strike="noStrike">
                <a:solidFill>
                  <a:srgbClr val="000000"/>
                </a:solidFill>
                <a:effectLst/>
                <a:latin typeface="Times New Roman" panose="02020603050405020304" pitchFamily="18" charset="0"/>
              </a:rPr>
              <a:t>: Instruct the user to move their arm in an arc from one specific position to another while holding the controller. Sample three points along the arc and obtain the perpendicular bisector of points one and two as well as from point two and three. The shoulder position is then the intersection of these lines. Return a Unity Transform corresponding to this 3D point.</a:t>
            </a:r>
          </a:p>
          <a:p>
            <a:pPr rtl="0" fontAlgn="base">
              <a:spcBef>
                <a:spcPts val="0"/>
              </a:spcBef>
              <a:spcAft>
                <a:spcPts val="1000"/>
              </a:spcAft>
              <a:buFont typeface="Arial" panose="020B0604020202020204" pitchFamily="34" charset="0"/>
              <a:buChar char="•"/>
            </a:pPr>
            <a:r>
              <a:rPr lang="en-US" sz="1800" b="1" i="0" u="none" strike="noStrike" err="1">
                <a:solidFill>
                  <a:srgbClr val="000000"/>
                </a:solidFill>
                <a:effectLst/>
                <a:latin typeface="Times New Roman" panose="02020603050405020304" pitchFamily="18" charset="0"/>
              </a:rPr>
              <a:t>CalibrateArmLengths</a:t>
            </a:r>
            <a:r>
              <a:rPr lang="en-US" sz="1800" b="0" i="0" u="none" strike="noStrike" err="1">
                <a:solidFill>
                  <a:srgbClr val="000000"/>
                </a:solidFill>
                <a:effectLst/>
                <a:latin typeface="Times New Roman" panose="02020603050405020304" pitchFamily="18" charset="0"/>
              </a:rPr>
              <a:t>Instruct</a:t>
            </a:r>
            <a:r>
              <a:rPr lang="en-US" sz="1800" b="0" i="0" u="none" strike="noStrike">
                <a:solidFill>
                  <a:srgbClr val="000000"/>
                </a:solidFill>
                <a:effectLst/>
                <a:latin typeface="Times New Roman" panose="02020603050405020304" pitchFamily="18" charset="0"/>
              </a:rPr>
              <a:t> the user to fully extend their arm such that we can find the total distance from the shoulder </a:t>
            </a:r>
            <a:r>
              <a:rPr lang="en-US" sz="1800" b="0" i="0" u="none" strike="noStrike" err="1">
                <a:solidFill>
                  <a:srgbClr val="000000"/>
                </a:solidFill>
                <a:effectLst/>
                <a:latin typeface="Times New Roman" panose="02020603050405020304" pitchFamily="18" charset="0"/>
              </a:rPr>
              <a:t>tf</a:t>
            </a:r>
            <a:r>
              <a:rPr lang="en-US" sz="1800" b="0" i="0" u="none" strike="noStrike">
                <a:solidFill>
                  <a:srgbClr val="000000"/>
                </a:solidFill>
                <a:effectLst/>
                <a:latin typeface="Times New Roman" panose="02020603050405020304" pitchFamily="18" charset="0"/>
              </a:rPr>
              <a:t> to the hand (controller). Then we can get the position of the elbow using the same intersection technique used in </a:t>
            </a:r>
            <a:r>
              <a:rPr lang="en-US" sz="1800" b="0" i="0" u="none" strike="noStrike" err="1">
                <a:solidFill>
                  <a:srgbClr val="000000"/>
                </a:solidFill>
                <a:effectLst/>
                <a:latin typeface="Times New Roman" panose="02020603050405020304" pitchFamily="18" charset="0"/>
              </a:rPr>
              <a:t>CalibrateShoulderTf</a:t>
            </a:r>
            <a:r>
              <a:rPr lang="en-US" sz="1800" b="0" i="0" u="none" strike="noStrike">
                <a:solidFill>
                  <a:srgbClr val="000000"/>
                </a:solidFill>
                <a:effectLst/>
                <a:latin typeface="Times New Roman" panose="02020603050405020304" pitchFamily="18" charset="0"/>
              </a:rPr>
              <a:t>. Once we have the elbow transform and total arm length, we can get the forearm length by subtracting the upper arm length (distance from should to elbow) from the total arm length.</a:t>
            </a:r>
          </a:p>
          <a:p>
            <a:pPr marL="0" indent="0">
              <a:buFont typeface="Arial" panose="020B0604020202020204" pitchFamily="34" charset="0"/>
              <a:buNone/>
            </a:pPr>
            <a:r>
              <a:rPr lang="en-US" sz="1800" b="1" i="0" u="none" strike="noStrike">
                <a:solidFill>
                  <a:srgbClr val="000000"/>
                </a:solidFill>
                <a:effectLst/>
                <a:latin typeface="Times New Roman" panose="02020603050405020304" pitchFamily="18" charset="0"/>
              </a:rPr>
              <a:t>*GetElbowAndWristTfs</a:t>
            </a:r>
            <a:r>
              <a:rPr lang="en-US" sz="1800" b="0" i="0" u="none" strike="noStrike">
                <a:solidFill>
                  <a:srgbClr val="000000"/>
                </a:solidFill>
                <a:effectLst/>
                <a:latin typeface="Times New Roman" panose="02020603050405020304" pitchFamily="18" charset="0"/>
              </a:rPr>
              <a:t>Use the shoulder position, orientation (roll, pitch, yaw) vector from the </a:t>
            </a:r>
            <a:r>
              <a:rPr lang="en-US" sz="1800" b="0" i="0" u="none" strike="noStrike" err="1">
                <a:solidFill>
                  <a:srgbClr val="000000"/>
                </a:solidFill>
                <a:effectLst/>
                <a:latin typeface="Times New Roman" panose="02020603050405020304" pitchFamily="18" charset="0"/>
              </a:rPr>
              <a:t>Madgwick</a:t>
            </a:r>
            <a:r>
              <a:rPr lang="en-US" sz="1800" b="0" i="0" u="none" strike="noStrike">
                <a:solidFill>
                  <a:srgbClr val="000000"/>
                </a:solidFill>
                <a:effectLst/>
                <a:latin typeface="Times New Roman" panose="02020603050405020304" pitchFamily="18" charset="0"/>
              </a:rPr>
              <a:t> filter, and the upper arm length to infer the elbow position. This elbow position is fused with the elbow angle received in the data packet and the forearm length to infer the wrist position. The corresponding elbow and wrist transforms are returned. </a:t>
            </a:r>
            <a:endParaRPr lang="en-US">
              <a:cs typeface="Calibri"/>
            </a:endParaRPr>
          </a:p>
          <a:p>
            <a:endParaRPr lang="en-US">
              <a:cs typeface="Calibri"/>
            </a:endParaRPr>
          </a:p>
          <a:p>
            <a:r>
              <a:rPr lang="en-US">
                <a:cs typeface="Calibri"/>
              </a:rPr>
              <a:t>----</a:t>
            </a:r>
          </a:p>
          <a:p>
            <a:endParaRPr lang="en-US">
              <a:cs typeface="Calibri"/>
            </a:endParaRPr>
          </a:p>
          <a:p>
            <a:r>
              <a:rPr lang="en-US">
                <a:cs typeface="Calibri"/>
              </a:rPr>
              <a:t>Haptic: </a:t>
            </a:r>
            <a:r>
              <a:rPr lang="en-US"/>
              <a:t> Based on the max torque the haptic feedback system can apply (</a:t>
            </a:r>
            <a:r>
              <a:rPr lang="en-US" err="1"/>
              <a:t>Tmax</a:t>
            </a:r>
            <a:r>
              <a:rPr lang="en-US"/>
              <a:t>), we can determine this value with </a:t>
            </a:r>
            <a:r>
              <a:rPr lang="en-US" err="1"/>
              <a:t>feedback_intensity</a:t>
            </a:r>
            <a:r>
              <a:rPr lang="en-US"/>
              <a:t> =min(255,(</a:t>
            </a:r>
            <a:r>
              <a:rPr lang="en-US" err="1"/>
              <a:t>dforearm|F</a:t>
            </a:r>
            <a:r>
              <a:rPr lang="en-US"/>
              <a:t>|)||</a:t>
            </a:r>
            <a:r>
              <a:rPr lang="en-US" err="1"/>
              <a:t>Tmax</a:t>
            </a:r>
            <a:r>
              <a:rPr lang="en-US"/>
              <a:t>||) where </a:t>
            </a:r>
            <a:r>
              <a:rPr lang="en-US" err="1"/>
              <a:t>dforearmand</a:t>
            </a:r>
            <a:r>
              <a:rPr lang="en-US"/>
              <a:t> Fand are the length of the user’s forearm and the orthogonal wrist joint force that can be determined by the physics engine in the VR toolbox.</a:t>
            </a:r>
            <a:endParaRPr lang="en-US">
              <a:cs typeface="Calibri"/>
            </a:endParaRPr>
          </a:p>
          <a:p>
            <a:br>
              <a:rPr lang="en-US"/>
            </a:b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29</a:t>
            </a:fld>
            <a:endParaRPr lang="en-US"/>
          </a:p>
        </p:txBody>
      </p:sp>
    </p:spTree>
    <p:extLst>
      <p:ext uri="{BB962C8B-B14F-4D97-AF65-F5344CB8AC3E}">
        <p14:creationId xmlns:p14="http://schemas.microsoft.com/office/powerpoint/2010/main" val="3939418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[Zach] </a:t>
            </a:r>
          </a:p>
        </p:txBody>
      </p:sp>
      <p:sp>
        <p:nvSpPr>
          <p:cNvPr id="4" name="Slide Number Placeholder 3"/>
          <p:cNvSpPr>
            <a:spLocks noGrp="1"/>
          </p:cNvSpPr>
          <p:nvPr>
            <p:ph type="sldNum" sz="quarter" idx="5"/>
          </p:nvPr>
        </p:nvSpPr>
        <p:spPr/>
        <p:txBody>
          <a:bodyPr/>
          <a:lstStyle/>
          <a:p>
            <a:fld id="{3C696C59-4C62-F748-9189-0658811B1DC6}" type="slidenum">
              <a:rPr lang="en-US" smtClean="0"/>
              <a:t>30</a:t>
            </a:fld>
            <a:endParaRPr lang="en-US"/>
          </a:p>
        </p:txBody>
      </p:sp>
    </p:spTree>
    <p:extLst>
      <p:ext uri="{BB962C8B-B14F-4D97-AF65-F5344CB8AC3E}">
        <p14:creationId xmlns:p14="http://schemas.microsoft.com/office/powerpoint/2010/main" val="1326715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[Matthew]</a:t>
            </a:r>
          </a:p>
        </p:txBody>
      </p:sp>
      <p:sp>
        <p:nvSpPr>
          <p:cNvPr id="4" name="Slide Number Placeholder 3"/>
          <p:cNvSpPr>
            <a:spLocks noGrp="1"/>
          </p:cNvSpPr>
          <p:nvPr>
            <p:ph type="sldNum" sz="quarter" idx="5"/>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320019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[Matthew]</a:t>
            </a:r>
          </a:p>
        </p:txBody>
      </p:sp>
      <p:sp>
        <p:nvSpPr>
          <p:cNvPr id="4" name="Slide Number Placeholder 3"/>
          <p:cNvSpPr>
            <a:spLocks noGrp="1"/>
          </p:cNvSpPr>
          <p:nvPr>
            <p:ph type="sldNum" sz="quarter" idx="5"/>
          </p:nvPr>
        </p:nvSpPr>
        <p:spPr/>
        <p:txBody>
          <a:bodyPr/>
          <a:lstStyle/>
          <a:p>
            <a:fld id="{3C696C59-4C62-F748-9189-0658811B1DC6}" type="slidenum">
              <a:rPr lang="en-US" smtClean="0"/>
              <a:t>3</a:t>
            </a:fld>
            <a:endParaRPr lang="en-US"/>
          </a:p>
        </p:txBody>
      </p:sp>
    </p:spTree>
    <p:extLst>
      <p:ext uri="{BB962C8B-B14F-4D97-AF65-F5344CB8AC3E}">
        <p14:creationId xmlns:p14="http://schemas.microsoft.com/office/powerpoint/2010/main" val="157472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a:t>
            </a:r>
          </a:p>
          <a:p>
            <a:r>
              <a:rPr lang="en-US">
                <a:cs typeface="Calibri"/>
              </a:rPr>
              <a:t>At a high level, </a:t>
            </a:r>
            <a:r>
              <a:rPr lang="en-US" err="1">
                <a:cs typeface="Calibri"/>
              </a:rPr>
              <a:t>revex</a:t>
            </a:r>
            <a:r>
              <a:rPr lang="en-US">
                <a:cs typeface="Calibri"/>
              </a:rPr>
              <a:t> will read IMU and analog pot data, send that over Bluetooth to a host computer where will determine haptic feedback that should be applied to the elbow joint based on the users estimated arm position</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104284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a:t>
            </a:r>
          </a:p>
        </p:txBody>
      </p:sp>
      <p:sp>
        <p:nvSpPr>
          <p:cNvPr id="4" name="Slide Number Placeholder 3"/>
          <p:cNvSpPr>
            <a:spLocks noGrp="1"/>
          </p:cNvSpPr>
          <p:nvPr>
            <p:ph type="sldNum" sz="quarter" idx="5"/>
          </p:nvPr>
        </p:nvSpPr>
        <p:spPr/>
        <p:txBody>
          <a:bodyPr/>
          <a:lstStyle/>
          <a:p>
            <a:fld id="{3C696C59-4C62-F748-9189-0658811B1DC6}" type="slidenum">
              <a:rPr lang="en-US" smtClean="0"/>
              <a:t>5</a:t>
            </a:fld>
            <a:endParaRPr lang="en-US"/>
          </a:p>
        </p:txBody>
      </p:sp>
    </p:spTree>
    <p:extLst>
      <p:ext uri="{BB962C8B-B14F-4D97-AF65-F5344CB8AC3E}">
        <p14:creationId xmlns:p14="http://schemas.microsoft.com/office/powerpoint/2010/main" val="384866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[Zach] </a:t>
            </a:r>
            <a:r>
              <a:rPr lang="en-US" sz="1800"/>
              <a:t>The primary selection criteria were familiarity</a:t>
            </a:r>
            <a:r>
              <a:rPr lang="en-US" sz="1800" b="0" i="0" u="none" strike="noStrike">
                <a:solidFill>
                  <a:srgbClr val="000000"/>
                </a:solidFill>
                <a:effectLst/>
                <a:latin typeface="Times New Roman" panose="02020603050405020304" pitchFamily="18" charset="0"/>
              </a:rPr>
              <a:t> with device, low powered, pin count, and flash storage. STM32 chips were primarily considered for development familiarity. Each of these chips offers 2 I2C lines, a SPI, and at least 2 USARTs. Additionally, each chip should have enough space to host thr program data and the two lookup tables – one that map analog potentiometer voltage output -&gt; elbow angle and haptic feedback intensity -&gt; PWM frequency; however, only two chips are low powered, and the STM32L081KZ has ample storage space for any other possible improvements.</a:t>
            </a:r>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2474733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[Zach] The primary selection criteria for this chip is listed below. The most </a:t>
            </a:r>
            <a:r>
              <a:rPr lang="en-US" err="1"/>
              <a:t>critcal</a:t>
            </a:r>
            <a:r>
              <a:rPr lang="en-US"/>
              <a:t> being supply voltage, low-power consumption and sampling frequency. The BNO chip did not meet the meet the 1.8 V supply voltage criteria. While the BHI chip was perfect in almost all specs, its footprint made it infeasible to solder onto our PCB given our resources. The ICM chip met all criteria we listed here, the only downsides of this chip is needing to </a:t>
            </a:r>
            <a:r>
              <a:rPr lang="en-US" err="1"/>
              <a:t>desolder</a:t>
            </a:r>
            <a:r>
              <a:rPr lang="en-US"/>
              <a:t> it from a breakout board and it does not have easy integrated sensor fusion; hence, we are offloading sensor fusion to the host computer.</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3126022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[Isaac]</a:t>
            </a: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531330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[Matthew]</a:t>
            </a: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3490740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comments" Target="../comments/comment4.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rokoko.com/products/smartsuit-pr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608618" cy="1864086"/>
          </a:xfrm>
        </p:spPr>
        <p:txBody>
          <a:bodyPr/>
          <a:lstStyle/>
          <a:p>
            <a:r>
              <a:rPr lang="en-US" sz="4800"/>
              <a:t>ECE477 Midterm Design Review: Team 6</a:t>
            </a:r>
            <a:br>
              <a:rPr lang="en-US" sz="4800"/>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pic>
        <p:nvPicPr>
          <p:cNvPr id="6" name="Picture Placeholder 5" descr="A picture containing toy&#10;&#10;Description automatically generated">
            <a:extLst>
              <a:ext uri="{FF2B5EF4-FFF2-40B4-BE49-F238E27FC236}">
                <a16:creationId xmlns:a16="http://schemas.microsoft.com/office/drawing/2014/main" id="{84B24200-C6CF-471A-9CA9-174B30DD11BA}"/>
              </a:ext>
            </a:extLst>
          </p:cNvPr>
          <p:cNvPicPr>
            <a:picLocks noGrp="1" noChangeAspect="1"/>
          </p:cNvPicPr>
          <p:nvPr>
            <p:ph type="pic" sz="quarter" idx="17"/>
          </p:nvPr>
        </p:nvPicPr>
        <p:blipFill rotWithShape="1">
          <a:blip r:embed="rId4"/>
          <a:srcRect t="13229" b="26745"/>
          <a:stretch/>
        </p:blipFill>
        <p:spPr>
          <a:xfrm>
            <a:off x="0" y="0"/>
            <a:ext cx="9144000" cy="4391025"/>
          </a:xfrm>
        </p:spPr>
      </p:pic>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Hardware</a:t>
            </a:r>
          </a:p>
        </p:txBody>
      </p:sp>
      <p:pic>
        <p:nvPicPr>
          <p:cNvPr id="2" name="Picture 2">
            <a:extLst>
              <a:ext uri="{FF2B5EF4-FFF2-40B4-BE49-F238E27FC236}">
                <a16:creationId xmlns:a16="http://schemas.microsoft.com/office/drawing/2014/main" id="{7B462D63-709D-40FE-A5AF-07F162F66B7B}"/>
              </a:ext>
            </a:extLst>
          </p:cNvPr>
          <p:cNvPicPr>
            <a:picLocks noChangeAspect="1"/>
          </p:cNvPicPr>
          <p:nvPr/>
        </p:nvPicPr>
        <p:blipFill>
          <a:blip r:embed="rId3"/>
          <a:stretch>
            <a:fillRect/>
          </a:stretch>
        </p:blipFill>
        <p:spPr>
          <a:xfrm>
            <a:off x="64855" y="1319799"/>
            <a:ext cx="4990245" cy="2116905"/>
          </a:xfrm>
          <a:prstGeom prst="rect">
            <a:avLst/>
          </a:prstGeom>
        </p:spPr>
      </p:pic>
      <p:pic>
        <p:nvPicPr>
          <p:cNvPr id="5" name="Picture 5" descr="Timeline&#10;&#10;Description automatically generated">
            <a:extLst>
              <a:ext uri="{FF2B5EF4-FFF2-40B4-BE49-F238E27FC236}">
                <a16:creationId xmlns:a16="http://schemas.microsoft.com/office/drawing/2014/main" id="{EA169367-80EB-408E-8F84-7CAD4DA4DFF0}"/>
              </a:ext>
            </a:extLst>
          </p:cNvPr>
          <p:cNvPicPr>
            <a:picLocks noChangeAspect="1"/>
          </p:cNvPicPr>
          <p:nvPr/>
        </p:nvPicPr>
        <p:blipFill>
          <a:blip r:embed="rId4"/>
          <a:stretch>
            <a:fillRect/>
          </a:stretch>
        </p:blipFill>
        <p:spPr>
          <a:xfrm>
            <a:off x="66782" y="4276939"/>
            <a:ext cx="6339153" cy="1651787"/>
          </a:xfrm>
          <a:prstGeom prst="rect">
            <a:avLst/>
          </a:prstGeom>
        </p:spPr>
      </p:pic>
      <p:sp>
        <p:nvSpPr>
          <p:cNvPr id="6" name="TextBox 5">
            <a:extLst>
              <a:ext uri="{FF2B5EF4-FFF2-40B4-BE49-F238E27FC236}">
                <a16:creationId xmlns:a16="http://schemas.microsoft.com/office/drawing/2014/main" id="{B94686E0-DC20-4036-B78B-887148F093F8}"/>
              </a:ext>
            </a:extLst>
          </p:cNvPr>
          <p:cNvSpPr txBox="1"/>
          <p:nvPr/>
        </p:nvSpPr>
        <p:spPr>
          <a:xfrm>
            <a:off x="66783" y="3431569"/>
            <a:ext cx="4986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rPr>
              <a:t>Internodal Signal/Energy Flow</a:t>
            </a:r>
            <a:endParaRPr lang="en-US">
              <a:cs typeface="Calibri"/>
            </a:endParaRPr>
          </a:p>
        </p:txBody>
      </p:sp>
      <p:sp>
        <p:nvSpPr>
          <p:cNvPr id="9" name="TextBox 8">
            <a:extLst>
              <a:ext uri="{FF2B5EF4-FFF2-40B4-BE49-F238E27FC236}">
                <a16:creationId xmlns:a16="http://schemas.microsoft.com/office/drawing/2014/main" id="{418ADF45-C0BB-4171-8932-1453DD68AF12}"/>
              </a:ext>
            </a:extLst>
          </p:cNvPr>
          <p:cNvSpPr txBox="1"/>
          <p:nvPr/>
        </p:nvSpPr>
        <p:spPr>
          <a:xfrm>
            <a:off x="4159322" y="4073703"/>
            <a:ext cx="4986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rPr>
              <a:t>Data Acquisition System (DAqS)</a:t>
            </a:r>
            <a:endParaRPr lang="en-US"/>
          </a:p>
        </p:txBody>
      </p:sp>
      <p:sp>
        <p:nvSpPr>
          <p:cNvPr id="10" name="TextBox 9">
            <a:extLst>
              <a:ext uri="{FF2B5EF4-FFF2-40B4-BE49-F238E27FC236}">
                <a16:creationId xmlns:a16="http://schemas.microsoft.com/office/drawing/2014/main" id="{77ACBC2A-C24F-4555-8F89-62C04D9BCA95}"/>
              </a:ext>
            </a:extLst>
          </p:cNvPr>
          <p:cNvSpPr txBox="1"/>
          <p:nvPr/>
        </p:nvSpPr>
        <p:spPr>
          <a:xfrm>
            <a:off x="3739794" y="5923050"/>
            <a:ext cx="54059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atin typeface="Arial"/>
              </a:rPr>
              <a:t>Haptics and Battery-management System (HBmS)</a:t>
            </a:r>
            <a:endParaRPr lang="en-US">
              <a:cs typeface="Calibri"/>
            </a:endParaRPr>
          </a:p>
        </p:txBody>
      </p:sp>
      <p:pic>
        <p:nvPicPr>
          <p:cNvPr id="7" name="Picture 6" descr="A picture containing graphical user interface&#10;&#10;Description automatically generated">
            <a:extLst>
              <a:ext uri="{FF2B5EF4-FFF2-40B4-BE49-F238E27FC236}">
                <a16:creationId xmlns:a16="http://schemas.microsoft.com/office/drawing/2014/main" id="{1AD64A60-F36F-4CFD-B1FF-56BF2185697E}"/>
              </a:ext>
            </a:extLst>
          </p:cNvPr>
          <p:cNvPicPr>
            <a:picLocks noChangeAspect="1"/>
          </p:cNvPicPr>
          <p:nvPr/>
        </p:nvPicPr>
        <p:blipFill>
          <a:blip r:embed="rId5"/>
          <a:stretch>
            <a:fillRect/>
          </a:stretch>
        </p:blipFill>
        <p:spPr>
          <a:xfrm>
            <a:off x="5227782" y="1319799"/>
            <a:ext cx="3849435" cy="2772466"/>
          </a:xfrm>
          <a:prstGeom prst="rect">
            <a:avLst/>
          </a:prstGeom>
        </p:spPr>
      </p:pic>
    </p:spTree>
    <p:extLst>
      <p:ext uri="{BB962C8B-B14F-4D97-AF65-F5344CB8AC3E}">
        <p14:creationId xmlns:p14="http://schemas.microsoft.com/office/powerpoint/2010/main" val="474693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Embedded Software</a:t>
            </a:r>
          </a:p>
        </p:txBody>
      </p:sp>
      <p:pic>
        <p:nvPicPr>
          <p:cNvPr id="2" name="Picture 3" descr="Diagram&#10;&#10;Description automatically generated">
            <a:extLst>
              <a:ext uri="{FF2B5EF4-FFF2-40B4-BE49-F238E27FC236}">
                <a16:creationId xmlns:a16="http://schemas.microsoft.com/office/drawing/2014/main" id="{636B0DEC-5332-480A-B450-166364CFD4CC}"/>
              </a:ext>
            </a:extLst>
          </p:cNvPr>
          <p:cNvPicPr>
            <a:picLocks noChangeAspect="1"/>
          </p:cNvPicPr>
          <p:nvPr/>
        </p:nvPicPr>
        <p:blipFill>
          <a:blip r:embed="rId3"/>
          <a:stretch>
            <a:fillRect/>
          </a:stretch>
        </p:blipFill>
        <p:spPr>
          <a:xfrm>
            <a:off x="210688" y="1484043"/>
            <a:ext cx="8475258" cy="4410234"/>
          </a:xfrm>
          <a:prstGeom prst="rect">
            <a:avLst/>
          </a:prstGeom>
        </p:spPr>
      </p:pic>
    </p:spTree>
    <p:extLst>
      <p:ext uri="{BB962C8B-B14F-4D97-AF65-F5344CB8AC3E}">
        <p14:creationId xmlns:p14="http://schemas.microsoft.com/office/powerpoint/2010/main" val="885957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Host Software</a:t>
            </a:r>
          </a:p>
        </p:txBody>
      </p:sp>
      <p:pic>
        <p:nvPicPr>
          <p:cNvPr id="2" name="Picture 2" descr="Diagram&#10;&#10;Description automatically generated">
            <a:extLst>
              <a:ext uri="{FF2B5EF4-FFF2-40B4-BE49-F238E27FC236}">
                <a16:creationId xmlns:a16="http://schemas.microsoft.com/office/drawing/2014/main" id="{43F8EABE-4696-4E58-8BB0-E7A359687406}"/>
              </a:ext>
            </a:extLst>
          </p:cNvPr>
          <p:cNvPicPr>
            <a:picLocks noChangeAspect="1"/>
          </p:cNvPicPr>
          <p:nvPr/>
        </p:nvPicPr>
        <p:blipFill>
          <a:blip r:embed="rId3"/>
          <a:stretch>
            <a:fillRect/>
          </a:stretch>
        </p:blipFill>
        <p:spPr>
          <a:xfrm>
            <a:off x="485775" y="2012841"/>
            <a:ext cx="8172449" cy="3818156"/>
          </a:xfrm>
          <a:prstGeom prst="rect">
            <a:avLst/>
          </a:prstGeom>
        </p:spPr>
      </p:pic>
      <p:sp>
        <p:nvSpPr>
          <p:cNvPr id="3" name="TextBox 2">
            <a:extLst>
              <a:ext uri="{FF2B5EF4-FFF2-40B4-BE49-F238E27FC236}">
                <a16:creationId xmlns:a16="http://schemas.microsoft.com/office/drawing/2014/main" id="{8C5C9D0F-4012-41E2-B271-79DF2D5966AC}"/>
              </a:ext>
            </a:extLst>
          </p:cNvPr>
          <p:cNvSpPr txBox="1"/>
          <p:nvPr/>
        </p:nvSpPr>
        <p:spPr>
          <a:xfrm>
            <a:off x="109471" y="3424845"/>
            <a:ext cx="1139780" cy="369332"/>
          </a:xfrm>
          <a:prstGeom prst="rect">
            <a:avLst/>
          </a:prstGeom>
          <a:noFill/>
        </p:spPr>
        <p:txBody>
          <a:bodyPr wrap="square" rtlCol="0">
            <a:spAutoFit/>
          </a:bodyPr>
          <a:lstStyle/>
          <a:p>
            <a:r>
              <a:rPr lang="en-US"/>
              <a:t>…</a:t>
            </a:r>
          </a:p>
        </p:txBody>
      </p:sp>
    </p:spTree>
    <p:extLst>
      <p:ext uri="{BB962C8B-B14F-4D97-AF65-F5344CB8AC3E}">
        <p14:creationId xmlns:p14="http://schemas.microsoft.com/office/powerpoint/2010/main" val="34628129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pic>
        <p:nvPicPr>
          <p:cNvPr id="5" name="Picture 4" descr="Diagram, engineering drawing, schematic&#10;&#10;Description automatically generated">
            <a:extLst>
              <a:ext uri="{FF2B5EF4-FFF2-40B4-BE49-F238E27FC236}">
                <a16:creationId xmlns:a16="http://schemas.microsoft.com/office/drawing/2014/main" id="{2134DE54-1E34-4CA5-96EF-A06B6E439824}"/>
              </a:ext>
            </a:extLst>
          </p:cNvPr>
          <p:cNvPicPr>
            <a:picLocks noChangeAspect="1"/>
          </p:cNvPicPr>
          <p:nvPr/>
        </p:nvPicPr>
        <p:blipFill>
          <a:blip r:embed="rId3"/>
          <a:stretch>
            <a:fillRect/>
          </a:stretch>
        </p:blipFill>
        <p:spPr>
          <a:xfrm>
            <a:off x="2135180" y="1479955"/>
            <a:ext cx="6551620" cy="5062614"/>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HB</a:t>
            </a:r>
            <a:r>
              <a:rPr lang="en-US" sz="3000"/>
              <a:t>m</a:t>
            </a:r>
            <a:r>
              <a:rPr lang="en-US"/>
              <a:t>S Theory</a:t>
            </a:r>
          </a:p>
        </p:txBody>
      </p:sp>
      <mc:AlternateContent xmlns:mc="http://schemas.openxmlformats.org/markup-compatibility/2006" xmlns:a14="http://schemas.microsoft.com/office/drawing/2010/main">
        <mc:Choice Requires="a14">
          <p:sp>
            <p:nvSpPr>
              <p:cNvPr id="13" name="Text Placeholder 12"/>
              <p:cNvSpPr>
                <a:spLocks noGrp="1"/>
              </p:cNvSpPr>
              <p:nvPr>
                <p:ph type="body" idx="12"/>
              </p:nvPr>
            </p:nvSpPr>
            <p:spPr>
              <a:xfrm>
                <a:off x="101599" y="5428105"/>
                <a:ext cx="3572336" cy="671037"/>
              </a:xfrm>
            </p:spPr>
            <p:txBody>
              <a:bodyPr>
                <a:noAutofit/>
              </a:bodyPr>
              <a:lstStyle/>
              <a:p>
                <a:r>
                  <a:rPr lang="en-US" sz="1800"/>
                  <a:t>Energy harvesting circuit was measured to have </a:t>
                </a:r>
                <a14:m>
                  <m:oMath xmlns:m="http://schemas.openxmlformats.org/officeDocument/2006/math">
                    <m:r>
                      <a:rPr lang="en-US" sz="1800" b="1" i="1" smtClean="0">
                        <a:latin typeface="Cambria Math" panose="02040503050406030204" pitchFamily="18" charset="0"/>
                      </a:rPr>
                      <m:t>𝜼</m:t>
                    </m:r>
                    <m:r>
                      <a:rPr lang="en-US" sz="1800" b="1" i="1" smtClean="0">
                        <a:latin typeface="Cambria Math" panose="02040503050406030204" pitchFamily="18" charset="0"/>
                      </a:rPr>
                      <m:t>≈</m:t>
                    </m:r>
                    <m:r>
                      <a:rPr lang="en-US" sz="1800" b="1" i="1" smtClean="0">
                        <a:latin typeface="Cambria Math" panose="02040503050406030204" pitchFamily="18" charset="0"/>
                      </a:rPr>
                      <m:t>𝟎</m:t>
                    </m:r>
                    <m:r>
                      <a:rPr lang="en-US" sz="1800" b="1" i="1" smtClean="0">
                        <a:latin typeface="Cambria Math" panose="02040503050406030204" pitchFamily="18" charset="0"/>
                      </a:rPr>
                      <m:t>.</m:t>
                    </m:r>
                    <m:r>
                      <a:rPr lang="en-US" sz="1800" b="1" i="1" smtClean="0">
                        <a:latin typeface="Cambria Math" panose="02040503050406030204" pitchFamily="18" charset="0"/>
                      </a:rPr>
                      <m:t>𝟕</m:t>
                    </m:r>
                    <m:r>
                      <a:rPr lang="en-US" sz="1800" b="1" i="1" smtClean="0">
                        <a:latin typeface="Cambria Math" panose="02040503050406030204" pitchFamily="18" charset="0"/>
                      </a:rPr>
                      <m:t>%</m:t>
                    </m:r>
                  </m:oMath>
                </a14:m>
                <a:endParaRPr lang="en-US" sz="1800" b="1" i="1">
                  <a:solidFill>
                    <a:srgbClr val="FF0000"/>
                  </a:solidFill>
                  <a:latin typeface="Arial" panose="020B0604020202020204" pitchFamily="34" charset="0"/>
                  <a:cs typeface="Arial" panose="020B0604020202020204" pitchFamily="34" charset="0"/>
                </a:endParaRPr>
              </a:p>
            </p:txBody>
          </p:sp>
        </mc:Choice>
        <mc:Fallback xmlns="">
          <p:sp>
            <p:nvSpPr>
              <p:cNvPr id="13" name="Text Placeholder 12"/>
              <p:cNvSpPr>
                <a:spLocks noGrp="1" noRot="1" noChangeAspect="1" noMove="1" noResize="1" noEditPoints="1" noAdjustHandles="1" noChangeArrowheads="1" noChangeShapeType="1" noTextEdit="1"/>
              </p:cNvSpPr>
              <p:nvPr>
                <p:ph type="body" idx="12"/>
              </p:nvPr>
            </p:nvSpPr>
            <p:spPr>
              <a:xfrm>
                <a:off x="101599" y="5428105"/>
                <a:ext cx="3572336" cy="671037"/>
              </a:xfrm>
              <a:blipFill>
                <a:blip r:embed="rId3"/>
                <a:stretch>
                  <a:fillRect l="-1536" t="-4505" b="-9009"/>
                </a:stretch>
              </a:blipFill>
            </p:spPr>
            <p:txBody>
              <a:bodyPr/>
              <a:lstStyle/>
              <a:p>
                <a:r>
                  <a:rPr lang="en-US">
                    <a:noFill/>
                  </a:rPr>
                  <a:t> </a:t>
                </a:r>
              </a:p>
            </p:txBody>
          </p:sp>
        </mc:Fallback>
      </mc:AlternateContent>
      <p:pic>
        <p:nvPicPr>
          <p:cNvPr id="2" name="Picture 2" descr="Chart&#10;&#10;Description automatically generated">
            <a:extLst>
              <a:ext uri="{FF2B5EF4-FFF2-40B4-BE49-F238E27FC236}">
                <a16:creationId xmlns:a16="http://schemas.microsoft.com/office/drawing/2014/main" id="{09F46391-B40A-40D0-87A7-5C0FCD830DE5}"/>
              </a:ext>
            </a:extLst>
          </p:cNvPr>
          <p:cNvPicPr>
            <a:picLocks noChangeAspect="1"/>
          </p:cNvPicPr>
          <p:nvPr/>
        </p:nvPicPr>
        <p:blipFill>
          <a:blip r:embed="rId4"/>
          <a:stretch>
            <a:fillRect/>
          </a:stretch>
        </p:blipFill>
        <p:spPr>
          <a:xfrm>
            <a:off x="101599" y="3238040"/>
            <a:ext cx="3547847" cy="2190065"/>
          </a:xfrm>
          <a:prstGeom prst="rect">
            <a:avLst/>
          </a:prstGeom>
        </p:spPr>
      </p:pic>
      <p:pic>
        <p:nvPicPr>
          <p:cNvPr id="1026" name="Picture 2">
            <a:extLst>
              <a:ext uri="{FF2B5EF4-FFF2-40B4-BE49-F238E27FC236}">
                <a16:creationId xmlns:a16="http://schemas.microsoft.com/office/drawing/2014/main" id="{6B4E9EB2-E3D5-4C6F-97ED-E80DCBF341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52" t="4600" r="13968" b="35757"/>
          <a:stretch/>
        </p:blipFill>
        <p:spPr bwMode="auto">
          <a:xfrm>
            <a:off x="101600" y="995146"/>
            <a:ext cx="3292050" cy="2242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2C3C3BE1-7C07-4205-8A67-5FD924D4CBE8}"/>
              </a:ext>
            </a:extLst>
          </p:cNvPr>
          <p:cNvPicPr>
            <a:picLocks noChangeAspect="1"/>
          </p:cNvPicPr>
          <p:nvPr/>
        </p:nvPicPr>
        <p:blipFill>
          <a:blip r:embed="rId6"/>
          <a:stretch>
            <a:fillRect/>
          </a:stretch>
        </p:blipFill>
        <p:spPr>
          <a:xfrm>
            <a:off x="3829219" y="943080"/>
            <a:ext cx="5314781" cy="2691659"/>
          </a:xfrm>
          <a:prstGeom prst="rect">
            <a:avLst/>
          </a:prstGeom>
        </p:spPr>
      </p:pic>
      <p:pic>
        <p:nvPicPr>
          <p:cNvPr id="5" name="Picture 5" descr="Chart, line chart&#10;&#10;Description automatically generated">
            <a:extLst>
              <a:ext uri="{FF2B5EF4-FFF2-40B4-BE49-F238E27FC236}">
                <a16:creationId xmlns:a16="http://schemas.microsoft.com/office/drawing/2014/main" id="{5BFCB797-1814-48D0-B53C-63EC29C6B16C}"/>
              </a:ext>
            </a:extLst>
          </p:cNvPr>
          <p:cNvPicPr>
            <a:picLocks noChangeAspect="1"/>
          </p:cNvPicPr>
          <p:nvPr/>
        </p:nvPicPr>
        <p:blipFill>
          <a:blip r:embed="rId7"/>
          <a:stretch>
            <a:fillRect/>
          </a:stretch>
        </p:blipFill>
        <p:spPr>
          <a:xfrm>
            <a:off x="3829219" y="3567544"/>
            <a:ext cx="5161394" cy="3206096"/>
          </a:xfrm>
          <a:prstGeom prst="rect">
            <a:avLst/>
          </a:prstGeom>
        </p:spPr>
      </p:pic>
      <p:sp>
        <p:nvSpPr>
          <p:cNvPr id="3" name="Oval 2">
            <a:extLst>
              <a:ext uri="{FF2B5EF4-FFF2-40B4-BE49-F238E27FC236}">
                <a16:creationId xmlns:a16="http://schemas.microsoft.com/office/drawing/2014/main" id="{552DCD96-40E7-4B9C-BFD9-27E19F87B808}"/>
              </a:ext>
            </a:extLst>
          </p:cNvPr>
          <p:cNvSpPr/>
          <p:nvPr/>
        </p:nvSpPr>
        <p:spPr>
          <a:xfrm rot="20670212">
            <a:off x="4153358" y="5693657"/>
            <a:ext cx="2074853" cy="639687"/>
          </a:xfrm>
          <a:prstGeom prst="ellipse">
            <a:avLst/>
          </a:prstGeom>
          <a:noFill/>
          <a:ln w="19050">
            <a:solidFill>
              <a:srgbClr val="4141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14141"/>
              </a:solidFill>
            </a:endParaRPr>
          </a:p>
        </p:txBody>
      </p:sp>
      <p:sp>
        <p:nvSpPr>
          <p:cNvPr id="10" name="TextBox 9">
            <a:extLst>
              <a:ext uri="{FF2B5EF4-FFF2-40B4-BE49-F238E27FC236}">
                <a16:creationId xmlns:a16="http://schemas.microsoft.com/office/drawing/2014/main" id="{E6727CBE-BC37-472F-8B15-2198ACA65DB9}"/>
              </a:ext>
            </a:extLst>
          </p:cNvPr>
          <p:cNvSpPr txBox="1"/>
          <p:nvPr/>
        </p:nvSpPr>
        <p:spPr>
          <a:xfrm>
            <a:off x="2057600" y="6501602"/>
            <a:ext cx="4576618"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Saturation due to 2.2 </a:t>
            </a:r>
            <a:r>
              <a:rPr lang="en-US" sz="1800" err="1">
                <a:latin typeface="Arial" panose="020B0604020202020204" pitchFamily="34" charset="0"/>
                <a:cs typeface="Arial" panose="020B0604020202020204" pitchFamily="34" charset="0"/>
              </a:rPr>
              <a:t>mW</a:t>
            </a:r>
            <a:r>
              <a:rPr lang="en-US" sz="1800">
                <a:latin typeface="Arial" panose="020B0604020202020204" pitchFamily="34" charset="0"/>
                <a:cs typeface="Arial" panose="020B0604020202020204" pitchFamily="34" charset="0"/>
              </a:rPr>
              <a:t> power limit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219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HB</a:t>
            </a:r>
            <a:r>
              <a:rPr lang="en-US" sz="3000"/>
              <a:t>M</a:t>
            </a:r>
            <a:r>
              <a:rPr lang="en-US"/>
              <a:t>S Schematic &amp; </a:t>
            </a:r>
            <a:r>
              <a:rPr lang="en-US" err="1"/>
              <a:t>LayOut</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Haptics and energy harvesting System</a:t>
            </a:r>
          </a:p>
        </p:txBody>
      </p:sp>
      <p:grpSp>
        <p:nvGrpSpPr>
          <p:cNvPr id="23" name="Group 22">
            <a:extLst>
              <a:ext uri="{FF2B5EF4-FFF2-40B4-BE49-F238E27FC236}">
                <a16:creationId xmlns:a16="http://schemas.microsoft.com/office/drawing/2014/main" id="{0098328C-392D-4184-AC99-0BE8C51AE670}"/>
              </a:ext>
            </a:extLst>
          </p:cNvPr>
          <p:cNvGrpSpPr/>
          <p:nvPr/>
        </p:nvGrpSpPr>
        <p:grpSpPr>
          <a:xfrm>
            <a:off x="89516" y="4115578"/>
            <a:ext cx="2280304" cy="1885874"/>
            <a:chOff x="89516" y="4115578"/>
            <a:chExt cx="2280304" cy="1885874"/>
          </a:xfrm>
        </p:grpSpPr>
        <p:pic>
          <p:nvPicPr>
            <p:cNvPr id="16" name="Picture 15">
              <a:extLst>
                <a:ext uri="{FF2B5EF4-FFF2-40B4-BE49-F238E27FC236}">
                  <a16:creationId xmlns:a16="http://schemas.microsoft.com/office/drawing/2014/main" id="{54944261-6F5D-487F-9324-FFA4C129235C}"/>
                </a:ext>
              </a:extLst>
            </p:cNvPr>
            <p:cNvPicPr>
              <a:picLocks noChangeAspect="1"/>
            </p:cNvPicPr>
            <p:nvPr/>
          </p:nvPicPr>
          <p:blipFill>
            <a:blip r:embed="rId3"/>
            <a:stretch>
              <a:fillRect/>
            </a:stretch>
          </p:blipFill>
          <p:spPr>
            <a:xfrm>
              <a:off x="89516" y="4115578"/>
              <a:ext cx="1737358" cy="1105811"/>
            </a:xfrm>
            <a:prstGeom prst="rect">
              <a:avLst/>
            </a:prstGeom>
          </p:spPr>
        </p:pic>
        <p:sp>
          <p:nvSpPr>
            <p:cNvPr id="17" name="Rectangle 16">
              <a:extLst>
                <a:ext uri="{FF2B5EF4-FFF2-40B4-BE49-F238E27FC236}">
                  <a16:creationId xmlns:a16="http://schemas.microsoft.com/office/drawing/2014/main" id="{F59D06DE-ED37-41E1-BBBB-3DAF493C7491}"/>
                </a:ext>
              </a:extLst>
            </p:cNvPr>
            <p:cNvSpPr/>
            <p:nvPr/>
          </p:nvSpPr>
          <p:spPr>
            <a:xfrm>
              <a:off x="194271" y="4223833"/>
              <a:ext cx="1202060" cy="492613"/>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8C30CA1-6F9D-4988-A435-DB2FB7DA2109}"/>
                </a:ext>
              </a:extLst>
            </p:cNvPr>
            <p:cNvPicPr>
              <a:picLocks noChangeAspect="1"/>
            </p:cNvPicPr>
            <p:nvPr/>
          </p:nvPicPr>
          <p:blipFill>
            <a:blip r:embed="rId4"/>
            <a:stretch>
              <a:fillRect/>
            </a:stretch>
          </p:blipFill>
          <p:spPr>
            <a:xfrm>
              <a:off x="89516" y="5221389"/>
              <a:ext cx="2280304" cy="780063"/>
            </a:xfrm>
            <a:prstGeom prst="rect">
              <a:avLst/>
            </a:prstGeom>
          </p:spPr>
        </p:pic>
        <p:sp>
          <p:nvSpPr>
            <p:cNvPr id="20" name="Rectangle 19">
              <a:extLst>
                <a:ext uri="{FF2B5EF4-FFF2-40B4-BE49-F238E27FC236}">
                  <a16:creationId xmlns:a16="http://schemas.microsoft.com/office/drawing/2014/main" id="{FB8A2A76-AF39-4EDE-92D1-AE2CB3E1ED9D}"/>
                </a:ext>
              </a:extLst>
            </p:cNvPr>
            <p:cNvSpPr/>
            <p:nvPr/>
          </p:nvSpPr>
          <p:spPr>
            <a:xfrm>
              <a:off x="89516" y="4176713"/>
              <a:ext cx="2280304" cy="1824739"/>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D40D58D-D600-4A25-8A4B-D98E641FA96E}"/>
                </a:ext>
              </a:extLst>
            </p:cNvPr>
            <p:cNvSpPr/>
            <p:nvPr/>
          </p:nvSpPr>
          <p:spPr>
            <a:xfrm>
              <a:off x="1123950" y="5221389"/>
              <a:ext cx="1236981" cy="780063"/>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D1D05E0A-CD2E-4705-8768-0CC558F5D7F5}"/>
              </a:ext>
            </a:extLst>
          </p:cNvPr>
          <p:cNvPicPr>
            <a:picLocks noChangeAspect="1"/>
          </p:cNvPicPr>
          <p:nvPr/>
        </p:nvPicPr>
        <p:blipFill rotWithShape="1">
          <a:blip r:embed="rId3"/>
          <a:srcRect l="5000" t="8103" r="21167" b="47383"/>
          <a:stretch/>
        </p:blipFill>
        <p:spPr>
          <a:xfrm>
            <a:off x="1631396" y="1314241"/>
            <a:ext cx="7459266" cy="2862472"/>
          </a:xfrm>
          <a:prstGeom prst="rect">
            <a:avLst/>
          </a:prstGeom>
        </p:spPr>
      </p:pic>
      <p:pic>
        <p:nvPicPr>
          <p:cNvPr id="14" name="Picture 13">
            <a:extLst>
              <a:ext uri="{FF2B5EF4-FFF2-40B4-BE49-F238E27FC236}">
                <a16:creationId xmlns:a16="http://schemas.microsoft.com/office/drawing/2014/main" id="{E80DEBC7-37C8-436A-8869-55EBF44B738D}"/>
              </a:ext>
            </a:extLst>
          </p:cNvPr>
          <p:cNvPicPr>
            <a:picLocks noChangeAspect="1"/>
          </p:cNvPicPr>
          <p:nvPr/>
        </p:nvPicPr>
        <p:blipFill>
          <a:blip r:embed="rId5"/>
          <a:stretch>
            <a:fillRect/>
          </a:stretch>
        </p:blipFill>
        <p:spPr>
          <a:xfrm>
            <a:off x="4368800" y="3874291"/>
            <a:ext cx="4714239" cy="2920174"/>
          </a:xfrm>
          <a:prstGeom prst="rect">
            <a:avLst/>
          </a:prstGeom>
        </p:spPr>
      </p:pic>
      <p:pic>
        <p:nvPicPr>
          <p:cNvPr id="25" name="Picture 24">
            <a:extLst>
              <a:ext uri="{FF2B5EF4-FFF2-40B4-BE49-F238E27FC236}">
                <a16:creationId xmlns:a16="http://schemas.microsoft.com/office/drawing/2014/main" id="{225CD963-E21F-4D63-9F57-68C7DEC8F1F2}"/>
              </a:ext>
            </a:extLst>
          </p:cNvPr>
          <p:cNvPicPr>
            <a:picLocks noChangeAspect="1"/>
          </p:cNvPicPr>
          <p:nvPr/>
        </p:nvPicPr>
        <p:blipFill rotWithShape="1">
          <a:blip r:embed="rId6"/>
          <a:srcRect l="268" t="1097" r="692" b="1787"/>
          <a:stretch/>
        </p:blipFill>
        <p:spPr>
          <a:xfrm>
            <a:off x="6830171" y="92710"/>
            <a:ext cx="2260491" cy="748783"/>
          </a:xfrm>
          <a:prstGeom prst="rect">
            <a:avLst/>
          </a:prstGeom>
        </p:spPr>
      </p:pic>
    </p:spTree>
    <p:extLst>
      <p:ext uri="{BB962C8B-B14F-4D97-AF65-F5344CB8AC3E}">
        <p14:creationId xmlns:p14="http://schemas.microsoft.com/office/powerpoint/2010/main" val="21197377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HB</a:t>
            </a:r>
            <a:r>
              <a:rPr lang="en-US" sz="3000"/>
              <a:t>M</a:t>
            </a:r>
            <a:r>
              <a:rPr lang="en-US"/>
              <a:t>S Schematic &amp; </a:t>
            </a:r>
            <a:r>
              <a:rPr lang="en-US" err="1"/>
              <a:t>LayOut</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Battery Management, Interfaces, Buck Converter</a:t>
            </a:r>
          </a:p>
        </p:txBody>
      </p:sp>
      <p:grpSp>
        <p:nvGrpSpPr>
          <p:cNvPr id="12" name="Group 11">
            <a:extLst>
              <a:ext uri="{FF2B5EF4-FFF2-40B4-BE49-F238E27FC236}">
                <a16:creationId xmlns:a16="http://schemas.microsoft.com/office/drawing/2014/main" id="{C6579D7F-3AA0-4511-ACEE-DCA0E007C2EB}"/>
              </a:ext>
            </a:extLst>
          </p:cNvPr>
          <p:cNvGrpSpPr/>
          <p:nvPr/>
        </p:nvGrpSpPr>
        <p:grpSpPr>
          <a:xfrm>
            <a:off x="89516" y="4115578"/>
            <a:ext cx="2280304" cy="1885874"/>
            <a:chOff x="89516" y="4115578"/>
            <a:chExt cx="2280304" cy="1885874"/>
          </a:xfrm>
        </p:grpSpPr>
        <p:pic>
          <p:nvPicPr>
            <p:cNvPr id="15" name="Picture 14">
              <a:extLst>
                <a:ext uri="{FF2B5EF4-FFF2-40B4-BE49-F238E27FC236}">
                  <a16:creationId xmlns:a16="http://schemas.microsoft.com/office/drawing/2014/main" id="{EEC3A12C-1348-4314-9168-6D8DE20C9373}"/>
                </a:ext>
              </a:extLst>
            </p:cNvPr>
            <p:cNvPicPr>
              <a:picLocks noChangeAspect="1"/>
            </p:cNvPicPr>
            <p:nvPr/>
          </p:nvPicPr>
          <p:blipFill>
            <a:blip r:embed="rId3"/>
            <a:stretch>
              <a:fillRect/>
            </a:stretch>
          </p:blipFill>
          <p:spPr>
            <a:xfrm>
              <a:off x="89516" y="4115578"/>
              <a:ext cx="1737358" cy="1105811"/>
            </a:xfrm>
            <a:prstGeom prst="rect">
              <a:avLst/>
            </a:prstGeom>
          </p:spPr>
        </p:pic>
        <p:sp>
          <p:nvSpPr>
            <p:cNvPr id="16" name="Rectangle 15">
              <a:extLst>
                <a:ext uri="{FF2B5EF4-FFF2-40B4-BE49-F238E27FC236}">
                  <a16:creationId xmlns:a16="http://schemas.microsoft.com/office/drawing/2014/main" id="{FC37E9FC-E6C3-47EF-9884-BAF3337F3B2A}"/>
                </a:ext>
              </a:extLst>
            </p:cNvPr>
            <p:cNvSpPr/>
            <p:nvPr/>
          </p:nvSpPr>
          <p:spPr>
            <a:xfrm>
              <a:off x="175221" y="4737100"/>
              <a:ext cx="656629" cy="401621"/>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6989373-3E39-442F-A7D4-820F8556CCBD}"/>
                </a:ext>
              </a:extLst>
            </p:cNvPr>
            <p:cNvPicPr>
              <a:picLocks noChangeAspect="1"/>
            </p:cNvPicPr>
            <p:nvPr/>
          </p:nvPicPr>
          <p:blipFill>
            <a:blip r:embed="rId4"/>
            <a:stretch>
              <a:fillRect/>
            </a:stretch>
          </p:blipFill>
          <p:spPr>
            <a:xfrm>
              <a:off x="89516" y="5221389"/>
              <a:ext cx="2280304" cy="780063"/>
            </a:xfrm>
            <a:prstGeom prst="rect">
              <a:avLst/>
            </a:prstGeom>
          </p:spPr>
        </p:pic>
        <p:sp>
          <p:nvSpPr>
            <p:cNvPr id="18" name="Rectangle 17">
              <a:extLst>
                <a:ext uri="{FF2B5EF4-FFF2-40B4-BE49-F238E27FC236}">
                  <a16:creationId xmlns:a16="http://schemas.microsoft.com/office/drawing/2014/main" id="{B8FF0888-9EE7-4E10-B06C-E488C47B433E}"/>
                </a:ext>
              </a:extLst>
            </p:cNvPr>
            <p:cNvSpPr/>
            <p:nvPr/>
          </p:nvSpPr>
          <p:spPr>
            <a:xfrm>
              <a:off x="89516" y="4176713"/>
              <a:ext cx="2280304" cy="1824739"/>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99241D-E747-41B3-B471-CA4C2931E6CC}"/>
                </a:ext>
              </a:extLst>
            </p:cNvPr>
            <p:cNvSpPr/>
            <p:nvPr/>
          </p:nvSpPr>
          <p:spPr>
            <a:xfrm>
              <a:off x="97453" y="5221388"/>
              <a:ext cx="1002685" cy="780063"/>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2B139F-19D3-4D19-A996-3BD9F9D0D75F}"/>
                </a:ext>
              </a:extLst>
            </p:cNvPr>
            <p:cNvSpPr/>
            <p:nvPr/>
          </p:nvSpPr>
          <p:spPr>
            <a:xfrm>
              <a:off x="1476375" y="4200525"/>
              <a:ext cx="269875" cy="736599"/>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96FAC5D0-B9EC-4D52-9E8F-49267120103E}"/>
              </a:ext>
            </a:extLst>
          </p:cNvPr>
          <p:cNvPicPr>
            <a:picLocks noChangeAspect="1"/>
          </p:cNvPicPr>
          <p:nvPr/>
        </p:nvPicPr>
        <p:blipFill rotWithShape="1">
          <a:blip r:embed="rId3"/>
          <a:srcRect l="4999" t="57578" r="58082" b="8144"/>
          <a:stretch/>
        </p:blipFill>
        <p:spPr>
          <a:xfrm>
            <a:off x="0" y="1299416"/>
            <a:ext cx="4428038" cy="2616844"/>
          </a:xfrm>
          <a:prstGeom prst="rect">
            <a:avLst/>
          </a:prstGeom>
        </p:spPr>
      </p:pic>
      <p:pic>
        <p:nvPicPr>
          <p:cNvPr id="24" name="Picture 23">
            <a:extLst>
              <a:ext uri="{FF2B5EF4-FFF2-40B4-BE49-F238E27FC236}">
                <a16:creationId xmlns:a16="http://schemas.microsoft.com/office/drawing/2014/main" id="{F54251A8-A7E0-4599-BA02-B258A1774618}"/>
              </a:ext>
            </a:extLst>
          </p:cNvPr>
          <p:cNvPicPr>
            <a:picLocks noChangeAspect="1"/>
          </p:cNvPicPr>
          <p:nvPr/>
        </p:nvPicPr>
        <p:blipFill rotWithShape="1">
          <a:blip r:embed="rId3"/>
          <a:srcRect l="84461" t="8277" r="4931" b="60375"/>
          <a:stretch/>
        </p:blipFill>
        <p:spPr>
          <a:xfrm>
            <a:off x="4428038" y="1299416"/>
            <a:ext cx="1391374" cy="2616844"/>
          </a:xfrm>
          <a:prstGeom prst="rect">
            <a:avLst/>
          </a:prstGeom>
        </p:spPr>
      </p:pic>
      <p:pic>
        <p:nvPicPr>
          <p:cNvPr id="26" name="Picture 25">
            <a:extLst>
              <a:ext uri="{FF2B5EF4-FFF2-40B4-BE49-F238E27FC236}">
                <a16:creationId xmlns:a16="http://schemas.microsoft.com/office/drawing/2014/main" id="{22056022-B08D-4B32-937E-5BB5EECD5633}"/>
              </a:ext>
            </a:extLst>
          </p:cNvPr>
          <p:cNvPicPr>
            <a:picLocks noChangeAspect="1"/>
          </p:cNvPicPr>
          <p:nvPr/>
        </p:nvPicPr>
        <p:blipFill rotWithShape="1">
          <a:blip r:embed="rId3"/>
          <a:srcRect l="81000" t="46151" r="5000" b="26013"/>
          <a:stretch/>
        </p:blipFill>
        <p:spPr>
          <a:xfrm>
            <a:off x="5819412" y="1327124"/>
            <a:ext cx="2067834" cy="2616844"/>
          </a:xfrm>
          <a:prstGeom prst="rect">
            <a:avLst/>
          </a:prstGeom>
        </p:spPr>
      </p:pic>
      <p:pic>
        <p:nvPicPr>
          <p:cNvPr id="28" name="Picture 27">
            <a:extLst>
              <a:ext uri="{FF2B5EF4-FFF2-40B4-BE49-F238E27FC236}">
                <a16:creationId xmlns:a16="http://schemas.microsoft.com/office/drawing/2014/main" id="{D369E7D6-3C1D-4B31-A611-A2955AA3D4CC}"/>
              </a:ext>
            </a:extLst>
          </p:cNvPr>
          <p:cNvPicPr>
            <a:picLocks noChangeAspect="1"/>
          </p:cNvPicPr>
          <p:nvPr/>
        </p:nvPicPr>
        <p:blipFill>
          <a:blip r:embed="rId5"/>
          <a:stretch>
            <a:fillRect/>
          </a:stretch>
        </p:blipFill>
        <p:spPr>
          <a:xfrm>
            <a:off x="5256153" y="3971676"/>
            <a:ext cx="3816803" cy="2807171"/>
          </a:xfrm>
          <a:prstGeom prst="rect">
            <a:avLst/>
          </a:prstGeom>
        </p:spPr>
      </p:pic>
      <p:pic>
        <p:nvPicPr>
          <p:cNvPr id="30" name="Picture 29">
            <a:extLst>
              <a:ext uri="{FF2B5EF4-FFF2-40B4-BE49-F238E27FC236}">
                <a16:creationId xmlns:a16="http://schemas.microsoft.com/office/drawing/2014/main" id="{F912FFF3-1DD9-40D3-B14D-5241CD1E7BBB}"/>
              </a:ext>
            </a:extLst>
          </p:cNvPr>
          <p:cNvPicPr>
            <a:picLocks noChangeAspect="1"/>
          </p:cNvPicPr>
          <p:nvPr/>
        </p:nvPicPr>
        <p:blipFill rotWithShape="1">
          <a:blip r:embed="rId6"/>
          <a:srcRect l="777" t="1408"/>
          <a:stretch/>
        </p:blipFill>
        <p:spPr>
          <a:xfrm>
            <a:off x="6834908" y="75528"/>
            <a:ext cx="2238047" cy="751266"/>
          </a:xfrm>
          <a:prstGeom prst="rect">
            <a:avLst/>
          </a:prstGeom>
        </p:spPr>
      </p:pic>
      <p:sp>
        <p:nvSpPr>
          <p:cNvPr id="21" name="TextBox 20">
            <a:extLst>
              <a:ext uri="{FF2B5EF4-FFF2-40B4-BE49-F238E27FC236}">
                <a16:creationId xmlns:a16="http://schemas.microsoft.com/office/drawing/2014/main" id="{9C2020DC-1342-421A-BC0B-FCD1796876A1}"/>
              </a:ext>
            </a:extLst>
          </p:cNvPr>
          <p:cNvSpPr txBox="1"/>
          <p:nvPr/>
        </p:nvSpPr>
        <p:spPr>
          <a:xfrm>
            <a:off x="2468720" y="3977072"/>
            <a:ext cx="2688533" cy="2031325"/>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Mechanical switch for simplicity in the first iteration. This may change.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Buck Converter will reduce the TDP of the LDO by ~2.4x </a:t>
            </a:r>
          </a:p>
        </p:txBody>
      </p:sp>
    </p:spTree>
    <p:extLst>
      <p:ext uri="{BB962C8B-B14F-4D97-AF65-F5344CB8AC3E}">
        <p14:creationId xmlns:p14="http://schemas.microsoft.com/office/powerpoint/2010/main" val="1810016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HB</a:t>
            </a:r>
            <a:r>
              <a:rPr lang="en-US" sz="3000"/>
              <a:t>M</a:t>
            </a:r>
            <a:r>
              <a:rPr lang="en-US"/>
              <a:t>S: A Reality Check</a:t>
            </a:r>
          </a:p>
        </p:txBody>
      </p:sp>
      <p:sp>
        <p:nvSpPr>
          <p:cNvPr id="8" name="Text Placeholder 2"/>
          <p:cNvSpPr>
            <a:spLocks noGrp="1"/>
          </p:cNvSpPr>
          <p:nvPr>
            <p:ph type="body" idx="11"/>
          </p:nvPr>
        </p:nvSpPr>
        <p:spPr>
          <a:xfrm>
            <a:off x="457200" y="924643"/>
            <a:ext cx="8229600" cy="442912"/>
          </a:xfrm>
        </p:spPr>
        <p:txBody>
          <a:bodyPr/>
          <a:lstStyle/>
          <a:p>
            <a:r>
              <a:rPr lang="en-US" sz="2400"/>
              <a:t>Issues encountered so far with </a:t>
            </a:r>
            <a:r>
              <a:rPr lang="en-US" sz="2400" err="1"/>
              <a:t>hBms</a:t>
            </a:r>
            <a:r>
              <a:rPr lang="en-US" sz="2400"/>
              <a:t>…</a:t>
            </a:r>
          </a:p>
        </p:txBody>
      </p:sp>
      <p:sp>
        <p:nvSpPr>
          <p:cNvPr id="21" name="TextBox 20">
            <a:extLst>
              <a:ext uri="{FF2B5EF4-FFF2-40B4-BE49-F238E27FC236}">
                <a16:creationId xmlns:a16="http://schemas.microsoft.com/office/drawing/2014/main" id="{9C2020DC-1342-421A-BC0B-FCD1796876A1}"/>
              </a:ext>
            </a:extLst>
          </p:cNvPr>
          <p:cNvSpPr txBox="1"/>
          <p:nvPr/>
        </p:nvSpPr>
        <p:spPr>
          <a:xfrm>
            <a:off x="3583710" y="1386601"/>
            <a:ext cx="5495636"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Have populated &amp; began </a:t>
            </a:r>
            <a:r>
              <a:rPr lang="en-US" err="1">
                <a:latin typeface="Arial" panose="020B0604020202020204" pitchFamily="34" charset="0"/>
                <a:cs typeface="Arial" panose="020B0604020202020204" pitchFamily="34" charset="0"/>
              </a:rPr>
              <a:t>HBmS</a:t>
            </a:r>
            <a:r>
              <a:rPr lang="en-US">
                <a:latin typeface="Arial" panose="020B0604020202020204" pitchFamily="34" charset="0"/>
                <a:cs typeface="Arial" panose="020B0604020202020204" pitchFamily="34" charset="0"/>
              </a:rPr>
              <a:t> testing</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Serves as footprint verification…</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Energy harvesting circuit can create unintentional haptic feedback</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Can be mitigated by tuning R6, R7</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LiPo charger is displaying strange behavior</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Our chip isolates the battery</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VDD and </a:t>
            </a:r>
            <a:r>
              <a:rPr lang="en-US" err="1">
                <a:latin typeface="Arial" panose="020B0604020202020204" pitchFamily="34" charset="0"/>
                <a:cs typeface="Arial" panose="020B0604020202020204" pitchFamily="34" charset="0"/>
              </a:rPr>
              <a:t>V_Bat</a:t>
            </a:r>
            <a:r>
              <a:rPr lang="en-US">
                <a:latin typeface="Arial" panose="020B0604020202020204" pitchFamily="34" charset="0"/>
                <a:cs typeface="Arial" panose="020B0604020202020204" pitchFamily="34" charset="0"/>
              </a:rPr>
              <a:t> on the LTC4071 must be momentarily connected on startup (they will then remain connected)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Our stepper motor now skips when we apply haptic feedback</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Possible lubricant leak?</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Plan to replace motor and do failure analysis</a:t>
            </a:r>
          </a:p>
        </p:txBody>
      </p:sp>
      <p:pic>
        <p:nvPicPr>
          <p:cNvPr id="3" name="Picture 2" descr="A picture containing text, connector, adapter&#10;&#10;Description automatically generated">
            <a:extLst>
              <a:ext uri="{FF2B5EF4-FFF2-40B4-BE49-F238E27FC236}">
                <a16:creationId xmlns:a16="http://schemas.microsoft.com/office/drawing/2014/main" id="{5FC12AC7-C681-40BA-87F7-202949EF49EE}"/>
              </a:ext>
            </a:extLst>
          </p:cNvPr>
          <p:cNvPicPr>
            <a:picLocks noChangeAspect="1"/>
          </p:cNvPicPr>
          <p:nvPr/>
        </p:nvPicPr>
        <p:blipFill rotWithShape="1">
          <a:blip r:embed="rId3"/>
          <a:srcRect l="4600" t="7262" r="8283" b="10673"/>
          <a:stretch/>
        </p:blipFill>
        <p:spPr>
          <a:xfrm rot="5400000">
            <a:off x="-187473" y="2005879"/>
            <a:ext cx="4349754" cy="3073108"/>
          </a:xfrm>
          <a:prstGeom prst="rect">
            <a:avLst/>
          </a:prstGeom>
        </p:spPr>
      </p:pic>
    </p:spTree>
    <p:extLst>
      <p:ext uri="{BB962C8B-B14F-4D97-AF65-F5344CB8AC3E}">
        <p14:creationId xmlns:p14="http://schemas.microsoft.com/office/powerpoint/2010/main" val="9901277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err="1"/>
              <a:t>DA</a:t>
            </a:r>
            <a:r>
              <a:rPr lang="en-US" sz="3000" err="1"/>
              <a:t>q</a:t>
            </a:r>
            <a:r>
              <a:rPr lang="en-US" err="1"/>
              <a:t>S</a:t>
            </a:r>
            <a:r>
              <a:rPr lang="en-US"/>
              <a:t> Schematic &amp; </a:t>
            </a:r>
            <a:r>
              <a:rPr lang="en-US" err="1"/>
              <a:t>LayOut</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Power Regulation and IMU</a:t>
            </a:r>
          </a:p>
        </p:txBody>
      </p:sp>
      <p:grpSp>
        <p:nvGrpSpPr>
          <p:cNvPr id="6" name="Group 5">
            <a:extLst>
              <a:ext uri="{FF2B5EF4-FFF2-40B4-BE49-F238E27FC236}">
                <a16:creationId xmlns:a16="http://schemas.microsoft.com/office/drawing/2014/main" id="{E3C80408-92C3-41CF-A244-5E68EDBE3C31}"/>
              </a:ext>
            </a:extLst>
          </p:cNvPr>
          <p:cNvGrpSpPr/>
          <p:nvPr/>
        </p:nvGrpSpPr>
        <p:grpSpPr>
          <a:xfrm>
            <a:off x="38678" y="3567132"/>
            <a:ext cx="2512291" cy="2436069"/>
            <a:chOff x="75622" y="3086844"/>
            <a:chExt cx="2512291" cy="2436069"/>
          </a:xfrm>
        </p:grpSpPr>
        <p:pic>
          <p:nvPicPr>
            <p:cNvPr id="3" name="Picture 2">
              <a:extLst>
                <a:ext uri="{FF2B5EF4-FFF2-40B4-BE49-F238E27FC236}">
                  <a16:creationId xmlns:a16="http://schemas.microsoft.com/office/drawing/2014/main" id="{A6B17D00-2E6D-4276-AB91-1E8F93AB81B2}"/>
                </a:ext>
              </a:extLst>
            </p:cNvPr>
            <p:cNvPicPr>
              <a:picLocks noChangeAspect="1"/>
            </p:cNvPicPr>
            <p:nvPr/>
          </p:nvPicPr>
          <p:blipFill>
            <a:blip r:embed="rId3"/>
            <a:stretch>
              <a:fillRect/>
            </a:stretch>
          </p:blipFill>
          <p:spPr>
            <a:xfrm>
              <a:off x="75622" y="3086844"/>
              <a:ext cx="2512291" cy="1292393"/>
            </a:xfrm>
            <a:prstGeom prst="rect">
              <a:avLst/>
            </a:prstGeom>
          </p:spPr>
        </p:pic>
        <p:pic>
          <p:nvPicPr>
            <p:cNvPr id="5" name="Picture 4">
              <a:extLst>
                <a:ext uri="{FF2B5EF4-FFF2-40B4-BE49-F238E27FC236}">
                  <a16:creationId xmlns:a16="http://schemas.microsoft.com/office/drawing/2014/main" id="{C3BEC86E-9981-406B-8A7D-D3BB93538FAE}"/>
                </a:ext>
              </a:extLst>
            </p:cNvPr>
            <p:cNvPicPr>
              <a:picLocks noChangeAspect="1"/>
            </p:cNvPicPr>
            <p:nvPr/>
          </p:nvPicPr>
          <p:blipFill>
            <a:blip r:embed="rId4"/>
            <a:stretch>
              <a:fillRect/>
            </a:stretch>
          </p:blipFill>
          <p:spPr>
            <a:xfrm>
              <a:off x="135705" y="4317325"/>
              <a:ext cx="2392123" cy="1205588"/>
            </a:xfrm>
            <a:prstGeom prst="rect">
              <a:avLst/>
            </a:prstGeom>
          </p:spPr>
        </p:pic>
        <p:sp>
          <p:nvSpPr>
            <p:cNvPr id="9" name="Rectangle 8">
              <a:extLst>
                <a:ext uri="{FF2B5EF4-FFF2-40B4-BE49-F238E27FC236}">
                  <a16:creationId xmlns:a16="http://schemas.microsoft.com/office/drawing/2014/main" id="{A94D0CEF-D632-4014-831C-6C9E62E4DAF5}"/>
                </a:ext>
              </a:extLst>
            </p:cNvPr>
            <p:cNvSpPr/>
            <p:nvPr/>
          </p:nvSpPr>
          <p:spPr>
            <a:xfrm>
              <a:off x="138546" y="3157292"/>
              <a:ext cx="2392122" cy="2365621"/>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4EA992F2-27C1-4660-AE90-DB91BF0BBCD1}"/>
              </a:ext>
            </a:extLst>
          </p:cNvPr>
          <p:cNvSpPr/>
          <p:nvPr/>
        </p:nvSpPr>
        <p:spPr>
          <a:xfrm>
            <a:off x="131660" y="3657492"/>
            <a:ext cx="620815" cy="485884"/>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060D2DF-D2DF-4814-9638-84561795F487}"/>
              </a:ext>
            </a:extLst>
          </p:cNvPr>
          <p:cNvPicPr>
            <a:picLocks noChangeAspect="1"/>
          </p:cNvPicPr>
          <p:nvPr/>
        </p:nvPicPr>
        <p:blipFill rotWithShape="1">
          <a:blip r:embed="rId3"/>
          <a:srcRect l="3497" t="6513" r="71632" b="55929"/>
          <a:stretch/>
        </p:blipFill>
        <p:spPr>
          <a:xfrm>
            <a:off x="38678" y="1333508"/>
            <a:ext cx="2875198" cy="2233624"/>
          </a:xfrm>
          <a:prstGeom prst="rect">
            <a:avLst/>
          </a:prstGeom>
        </p:spPr>
      </p:pic>
      <p:pic>
        <p:nvPicPr>
          <p:cNvPr id="13" name="Picture 12">
            <a:extLst>
              <a:ext uri="{FF2B5EF4-FFF2-40B4-BE49-F238E27FC236}">
                <a16:creationId xmlns:a16="http://schemas.microsoft.com/office/drawing/2014/main" id="{1E559675-B38F-4699-B274-7AD0C127D3A8}"/>
              </a:ext>
            </a:extLst>
          </p:cNvPr>
          <p:cNvPicPr>
            <a:picLocks noChangeAspect="1"/>
          </p:cNvPicPr>
          <p:nvPr/>
        </p:nvPicPr>
        <p:blipFill rotWithShape="1">
          <a:blip r:embed="rId3"/>
          <a:srcRect l="49595" t="69935" r="31558" b="6229"/>
          <a:stretch/>
        </p:blipFill>
        <p:spPr>
          <a:xfrm>
            <a:off x="2913876" y="1333508"/>
            <a:ext cx="3433124" cy="2233624"/>
          </a:xfrm>
          <a:prstGeom prst="rect">
            <a:avLst/>
          </a:prstGeom>
        </p:spPr>
      </p:pic>
      <p:sp>
        <p:nvSpPr>
          <p:cNvPr id="14" name="Rectangle 13">
            <a:extLst>
              <a:ext uri="{FF2B5EF4-FFF2-40B4-BE49-F238E27FC236}">
                <a16:creationId xmlns:a16="http://schemas.microsoft.com/office/drawing/2014/main" id="{F519AE42-C866-466D-BAA9-0448168B1000}"/>
              </a:ext>
            </a:extLst>
          </p:cNvPr>
          <p:cNvSpPr/>
          <p:nvPr/>
        </p:nvSpPr>
        <p:spPr>
          <a:xfrm>
            <a:off x="1281113" y="4471988"/>
            <a:ext cx="478631" cy="307182"/>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713FB1-1717-4A1F-98A2-81097558CF5E}"/>
              </a:ext>
            </a:extLst>
          </p:cNvPr>
          <p:cNvSpPr/>
          <p:nvPr/>
        </p:nvSpPr>
        <p:spPr>
          <a:xfrm>
            <a:off x="752475" y="5433407"/>
            <a:ext cx="1033463" cy="567708"/>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207164-4F1E-44B4-B44D-152C3C85CD57}"/>
              </a:ext>
            </a:extLst>
          </p:cNvPr>
          <p:cNvSpPr/>
          <p:nvPr/>
        </p:nvSpPr>
        <p:spPr>
          <a:xfrm>
            <a:off x="695230" y="4970589"/>
            <a:ext cx="450152" cy="462818"/>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E84FA7-0689-4188-9672-BBCE48C576BE}"/>
              </a:ext>
            </a:extLst>
          </p:cNvPr>
          <p:cNvPicPr>
            <a:picLocks noChangeAspect="1"/>
          </p:cNvPicPr>
          <p:nvPr/>
        </p:nvPicPr>
        <p:blipFill>
          <a:blip r:embed="rId5"/>
          <a:stretch>
            <a:fillRect/>
          </a:stretch>
        </p:blipFill>
        <p:spPr>
          <a:xfrm>
            <a:off x="7037913" y="1333508"/>
            <a:ext cx="2050864" cy="2560273"/>
          </a:xfrm>
          <a:prstGeom prst="rect">
            <a:avLst/>
          </a:prstGeom>
        </p:spPr>
      </p:pic>
      <p:pic>
        <p:nvPicPr>
          <p:cNvPr id="17" name="Picture 16">
            <a:extLst>
              <a:ext uri="{FF2B5EF4-FFF2-40B4-BE49-F238E27FC236}">
                <a16:creationId xmlns:a16="http://schemas.microsoft.com/office/drawing/2014/main" id="{2A0E41D6-0144-4458-8AE1-1BF6AC667607}"/>
              </a:ext>
            </a:extLst>
          </p:cNvPr>
          <p:cNvPicPr>
            <a:picLocks noChangeAspect="1"/>
          </p:cNvPicPr>
          <p:nvPr/>
        </p:nvPicPr>
        <p:blipFill>
          <a:blip r:embed="rId6"/>
          <a:stretch>
            <a:fillRect/>
          </a:stretch>
        </p:blipFill>
        <p:spPr>
          <a:xfrm>
            <a:off x="3602182" y="3962980"/>
            <a:ext cx="5486595" cy="2858462"/>
          </a:xfrm>
          <a:prstGeom prst="rect">
            <a:avLst/>
          </a:prstGeom>
        </p:spPr>
      </p:pic>
    </p:spTree>
    <p:extLst>
      <p:ext uri="{BB962C8B-B14F-4D97-AF65-F5344CB8AC3E}">
        <p14:creationId xmlns:p14="http://schemas.microsoft.com/office/powerpoint/2010/main" val="7079933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err="1"/>
              <a:t>DA</a:t>
            </a:r>
            <a:r>
              <a:rPr lang="en-US" sz="3000" err="1"/>
              <a:t>q</a:t>
            </a:r>
            <a:r>
              <a:rPr lang="en-US" err="1"/>
              <a:t>S</a:t>
            </a:r>
            <a:r>
              <a:rPr lang="en-US"/>
              <a:t> Schematic &amp; </a:t>
            </a:r>
            <a:r>
              <a:rPr lang="en-US" err="1"/>
              <a:t>LayOut</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Low-power Analog </a:t>
            </a:r>
            <a:r>
              <a:rPr lang="en-US" sz="2400" err="1"/>
              <a:t>Filterbank</a:t>
            </a:r>
            <a:r>
              <a:rPr lang="en-US" sz="2400"/>
              <a:t> and Event Detector</a:t>
            </a:r>
          </a:p>
        </p:txBody>
      </p:sp>
      <p:grpSp>
        <p:nvGrpSpPr>
          <p:cNvPr id="6" name="Group 5">
            <a:extLst>
              <a:ext uri="{FF2B5EF4-FFF2-40B4-BE49-F238E27FC236}">
                <a16:creationId xmlns:a16="http://schemas.microsoft.com/office/drawing/2014/main" id="{E3C80408-92C3-41CF-A244-5E68EDBE3C31}"/>
              </a:ext>
            </a:extLst>
          </p:cNvPr>
          <p:cNvGrpSpPr/>
          <p:nvPr/>
        </p:nvGrpSpPr>
        <p:grpSpPr>
          <a:xfrm>
            <a:off x="38678" y="3567132"/>
            <a:ext cx="2512291" cy="2436069"/>
            <a:chOff x="75622" y="3086844"/>
            <a:chExt cx="2512291" cy="2436069"/>
          </a:xfrm>
        </p:grpSpPr>
        <p:pic>
          <p:nvPicPr>
            <p:cNvPr id="3" name="Picture 2">
              <a:extLst>
                <a:ext uri="{FF2B5EF4-FFF2-40B4-BE49-F238E27FC236}">
                  <a16:creationId xmlns:a16="http://schemas.microsoft.com/office/drawing/2014/main" id="{A6B17D00-2E6D-4276-AB91-1E8F93AB81B2}"/>
                </a:ext>
              </a:extLst>
            </p:cNvPr>
            <p:cNvPicPr>
              <a:picLocks noChangeAspect="1"/>
            </p:cNvPicPr>
            <p:nvPr/>
          </p:nvPicPr>
          <p:blipFill>
            <a:blip r:embed="rId3"/>
            <a:stretch>
              <a:fillRect/>
            </a:stretch>
          </p:blipFill>
          <p:spPr>
            <a:xfrm>
              <a:off x="75622" y="3086844"/>
              <a:ext cx="2512291" cy="1292393"/>
            </a:xfrm>
            <a:prstGeom prst="rect">
              <a:avLst/>
            </a:prstGeom>
          </p:spPr>
        </p:pic>
        <p:pic>
          <p:nvPicPr>
            <p:cNvPr id="5" name="Picture 4">
              <a:extLst>
                <a:ext uri="{FF2B5EF4-FFF2-40B4-BE49-F238E27FC236}">
                  <a16:creationId xmlns:a16="http://schemas.microsoft.com/office/drawing/2014/main" id="{C3BEC86E-9981-406B-8A7D-D3BB93538FAE}"/>
                </a:ext>
              </a:extLst>
            </p:cNvPr>
            <p:cNvPicPr>
              <a:picLocks noChangeAspect="1"/>
            </p:cNvPicPr>
            <p:nvPr/>
          </p:nvPicPr>
          <p:blipFill>
            <a:blip r:embed="rId4"/>
            <a:stretch>
              <a:fillRect/>
            </a:stretch>
          </p:blipFill>
          <p:spPr>
            <a:xfrm>
              <a:off x="135705" y="4317325"/>
              <a:ext cx="2392123" cy="1205588"/>
            </a:xfrm>
            <a:prstGeom prst="rect">
              <a:avLst/>
            </a:prstGeom>
          </p:spPr>
        </p:pic>
        <p:sp>
          <p:nvSpPr>
            <p:cNvPr id="9" name="Rectangle 8">
              <a:extLst>
                <a:ext uri="{FF2B5EF4-FFF2-40B4-BE49-F238E27FC236}">
                  <a16:creationId xmlns:a16="http://schemas.microsoft.com/office/drawing/2014/main" id="{A94D0CEF-D632-4014-831C-6C9E62E4DAF5}"/>
                </a:ext>
              </a:extLst>
            </p:cNvPr>
            <p:cNvSpPr/>
            <p:nvPr/>
          </p:nvSpPr>
          <p:spPr>
            <a:xfrm>
              <a:off x="138546" y="3157292"/>
              <a:ext cx="2392122" cy="2365621"/>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4EA992F2-27C1-4660-AE90-DB91BF0BBCD1}"/>
              </a:ext>
            </a:extLst>
          </p:cNvPr>
          <p:cNvSpPr/>
          <p:nvPr/>
        </p:nvSpPr>
        <p:spPr>
          <a:xfrm>
            <a:off x="1400390" y="3653937"/>
            <a:ext cx="1066585" cy="815669"/>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060D2DF-D2DF-4814-9638-84561795F487}"/>
              </a:ext>
            </a:extLst>
          </p:cNvPr>
          <p:cNvPicPr>
            <a:picLocks noChangeAspect="1"/>
          </p:cNvPicPr>
          <p:nvPr/>
        </p:nvPicPr>
        <p:blipFill rotWithShape="1">
          <a:blip r:embed="rId3"/>
          <a:srcRect l="54259" t="6761" r="3222" b="29732"/>
          <a:stretch/>
        </p:blipFill>
        <p:spPr>
          <a:xfrm>
            <a:off x="3719175" y="1295400"/>
            <a:ext cx="5424826" cy="4168140"/>
          </a:xfrm>
          <a:prstGeom prst="rect">
            <a:avLst/>
          </a:prstGeom>
        </p:spPr>
      </p:pic>
      <p:sp>
        <p:nvSpPr>
          <p:cNvPr id="4" name="TextBox 3">
            <a:extLst>
              <a:ext uri="{FF2B5EF4-FFF2-40B4-BE49-F238E27FC236}">
                <a16:creationId xmlns:a16="http://schemas.microsoft.com/office/drawing/2014/main" id="{7DFB4ED4-A547-4313-BCA8-270F1F2B2DA3}"/>
              </a:ext>
            </a:extLst>
          </p:cNvPr>
          <p:cNvSpPr txBox="1"/>
          <p:nvPr/>
        </p:nvSpPr>
        <p:spPr>
          <a:xfrm>
            <a:off x="3019425" y="5840730"/>
            <a:ext cx="6124575"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Highly-reconfigurable topology with tunable sensitivity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Power Draw: </a:t>
            </a:r>
            <a:r>
              <a:rPr lang="en-US" b="1">
                <a:latin typeface="Arial" panose="020B0604020202020204" pitchFamily="34" charset="0"/>
                <a:cs typeface="Arial" panose="020B0604020202020204" pitchFamily="34" charset="0"/>
              </a:rPr>
              <a:t>1.1 </a:t>
            </a:r>
            <a:r>
              <a:rPr lang="en-US" b="1" err="1">
                <a:latin typeface="Arial" panose="020B0604020202020204" pitchFamily="34" charset="0"/>
                <a:cs typeface="Arial" panose="020B0604020202020204" pitchFamily="34" charset="0"/>
              </a:rPr>
              <a:t>mW</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a:t>
            </a:r>
            <a:r>
              <a:rPr lang="en-US" i="1">
                <a:latin typeface="Arial" panose="020B0604020202020204" pitchFamily="34" charset="0"/>
                <a:cs typeface="Arial" panose="020B0604020202020204" pitchFamily="34" charset="0"/>
              </a:rPr>
              <a:t>Including LDO</a:t>
            </a:r>
            <a:r>
              <a:rPr lang="en-US">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Latency From Event Onset to Interrupt Output: </a:t>
            </a:r>
            <a:r>
              <a:rPr lang="en-US" b="1">
                <a:latin typeface="Arial" panose="020B0604020202020204" pitchFamily="34" charset="0"/>
                <a:cs typeface="Arial" panose="020B0604020202020204" pitchFamily="34" charset="0"/>
              </a:rPr>
              <a:t>3 </a:t>
            </a:r>
            <a:r>
              <a:rPr lang="en-US" b="1" err="1">
                <a:latin typeface="Arial" panose="020B0604020202020204" pitchFamily="34" charset="0"/>
                <a:cs typeface="Arial" panose="020B0604020202020204" pitchFamily="34" charset="0"/>
              </a:rPr>
              <a:t>ms</a:t>
            </a:r>
            <a:r>
              <a:rPr lang="en-US" b="1">
                <a:latin typeface="Arial" panose="020B0604020202020204" pitchFamily="34" charset="0"/>
                <a:cs typeface="Arial" panose="020B0604020202020204" pitchFamily="34" charset="0"/>
              </a:rPr>
              <a:t> </a:t>
            </a:r>
          </a:p>
        </p:txBody>
      </p:sp>
      <p:grpSp>
        <p:nvGrpSpPr>
          <p:cNvPr id="14" name="Group 13">
            <a:extLst>
              <a:ext uri="{FF2B5EF4-FFF2-40B4-BE49-F238E27FC236}">
                <a16:creationId xmlns:a16="http://schemas.microsoft.com/office/drawing/2014/main" id="{174DE1A7-9B5E-4BCD-A174-41C8CDEC9870}"/>
              </a:ext>
            </a:extLst>
          </p:cNvPr>
          <p:cNvGrpSpPr/>
          <p:nvPr/>
        </p:nvGrpSpPr>
        <p:grpSpPr>
          <a:xfrm>
            <a:off x="98760" y="1300085"/>
            <a:ext cx="3581699" cy="2292287"/>
            <a:chOff x="98760" y="1300085"/>
            <a:chExt cx="3581699" cy="2292287"/>
          </a:xfrm>
        </p:grpSpPr>
        <p:pic>
          <p:nvPicPr>
            <p:cNvPr id="1026" name="Picture 2">
              <a:extLst>
                <a:ext uri="{FF2B5EF4-FFF2-40B4-BE49-F238E27FC236}">
                  <a16:creationId xmlns:a16="http://schemas.microsoft.com/office/drawing/2014/main" id="{A272FEB7-C62E-4B50-9859-47663395D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60" y="1300085"/>
              <a:ext cx="3581699" cy="22922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BB4CEE-A8D2-4978-95D6-DBD5EB3B067F}"/>
                </a:ext>
              </a:extLst>
            </p:cNvPr>
            <p:cNvSpPr txBox="1"/>
            <p:nvPr/>
          </p:nvSpPr>
          <p:spPr>
            <a:xfrm>
              <a:off x="172399" y="2142550"/>
              <a:ext cx="784189" cy="276999"/>
            </a:xfrm>
            <a:prstGeom prst="rect">
              <a:avLst/>
            </a:prstGeom>
            <a:noFill/>
          </p:spPr>
          <p:txBody>
            <a:bodyPr wrap="none" rtlCol="0">
              <a:spAutoFit/>
            </a:bodyPr>
            <a:lstStyle/>
            <a:p>
              <a:r>
                <a:rPr lang="en-US" sz="1200">
                  <a:solidFill>
                    <a:srgbClr val="ECEC00"/>
                  </a:solidFill>
                  <a:latin typeface="Arial" panose="020B0604020202020204" pitchFamily="34" charset="0"/>
                  <a:cs typeface="Arial" panose="020B0604020202020204" pitchFamily="34" charset="0"/>
                </a:rPr>
                <a:t>HPF Out</a:t>
              </a:r>
            </a:p>
          </p:txBody>
        </p:sp>
        <p:sp>
          <p:nvSpPr>
            <p:cNvPr id="15" name="TextBox 14">
              <a:extLst>
                <a:ext uri="{FF2B5EF4-FFF2-40B4-BE49-F238E27FC236}">
                  <a16:creationId xmlns:a16="http://schemas.microsoft.com/office/drawing/2014/main" id="{741A5498-8844-492A-9C44-61EE612D4163}"/>
                </a:ext>
              </a:extLst>
            </p:cNvPr>
            <p:cNvSpPr txBox="1"/>
            <p:nvPr/>
          </p:nvSpPr>
          <p:spPr>
            <a:xfrm>
              <a:off x="172399" y="2376298"/>
              <a:ext cx="526106" cy="276999"/>
            </a:xfrm>
            <a:prstGeom prst="rect">
              <a:avLst/>
            </a:prstGeom>
            <a:noFill/>
          </p:spPr>
          <p:txBody>
            <a:bodyPr wrap="none" rtlCol="0">
              <a:spAutoFit/>
            </a:bodyPr>
            <a:lstStyle/>
            <a:p>
              <a:r>
                <a:rPr lang="en-US" sz="1200">
                  <a:solidFill>
                    <a:srgbClr val="D2007D"/>
                  </a:solidFill>
                  <a:latin typeface="Arial" panose="020B0604020202020204" pitchFamily="34" charset="0"/>
                  <a:cs typeface="Arial" panose="020B0604020202020204" pitchFamily="34" charset="0"/>
                </a:rPr>
                <a:t>Input</a:t>
              </a:r>
            </a:p>
          </p:txBody>
        </p:sp>
        <p:sp>
          <p:nvSpPr>
            <p:cNvPr id="16" name="TextBox 15">
              <a:extLst>
                <a:ext uri="{FF2B5EF4-FFF2-40B4-BE49-F238E27FC236}">
                  <a16:creationId xmlns:a16="http://schemas.microsoft.com/office/drawing/2014/main" id="{A7F3F426-B883-41C8-A866-E344FD1CD7D8}"/>
                </a:ext>
              </a:extLst>
            </p:cNvPr>
            <p:cNvSpPr txBox="1"/>
            <p:nvPr/>
          </p:nvSpPr>
          <p:spPr>
            <a:xfrm>
              <a:off x="172399" y="2669282"/>
              <a:ext cx="1122423" cy="276999"/>
            </a:xfrm>
            <a:prstGeom prst="rect">
              <a:avLst/>
            </a:prstGeom>
            <a:noFill/>
          </p:spPr>
          <p:txBody>
            <a:bodyPr wrap="none" rtlCol="0">
              <a:spAutoFit/>
            </a:bodyPr>
            <a:lstStyle/>
            <a:p>
              <a:r>
                <a:rPr lang="en-US" sz="1200">
                  <a:solidFill>
                    <a:srgbClr val="2750C8"/>
                  </a:solidFill>
                  <a:latin typeface="Arial" panose="020B0604020202020204" pitchFamily="34" charset="0"/>
                  <a:cs typeface="Arial" panose="020B0604020202020204" pitchFamily="34" charset="0"/>
                </a:rPr>
                <a:t>Comparator 2</a:t>
              </a:r>
            </a:p>
          </p:txBody>
        </p:sp>
        <p:sp>
          <p:nvSpPr>
            <p:cNvPr id="18" name="TextBox 17">
              <a:extLst>
                <a:ext uri="{FF2B5EF4-FFF2-40B4-BE49-F238E27FC236}">
                  <a16:creationId xmlns:a16="http://schemas.microsoft.com/office/drawing/2014/main" id="{9648EA34-34BC-44CF-9BB3-0075EDCB6F2C}"/>
                </a:ext>
              </a:extLst>
            </p:cNvPr>
            <p:cNvSpPr txBox="1"/>
            <p:nvPr/>
          </p:nvSpPr>
          <p:spPr>
            <a:xfrm>
              <a:off x="172399" y="3041529"/>
              <a:ext cx="1138993" cy="276999"/>
            </a:xfrm>
            <a:prstGeom prst="rect">
              <a:avLst/>
            </a:prstGeom>
            <a:noFill/>
          </p:spPr>
          <p:txBody>
            <a:bodyPr wrap="square">
              <a:spAutoFit/>
            </a:bodyPr>
            <a:lstStyle/>
            <a:p>
              <a:r>
                <a:rPr lang="en-US" sz="1200">
                  <a:solidFill>
                    <a:srgbClr val="24B700"/>
                  </a:solidFill>
                  <a:latin typeface="Arial" panose="020B0604020202020204" pitchFamily="34" charset="0"/>
                  <a:cs typeface="Arial" panose="020B0604020202020204" pitchFamily="34" charset="0"/>
                </a:rPr>
                <a:t>Comparator 1</a:t>
              </a:r>
            </a:p>
          </p:txBody>
        </p:sp>
      </p:grpSp>
    </p:spTree>
    <p:extLst>
      <p:ext uri="{BB962C8B-B14F-4D97-AF65-F5344CB8AC3E}">
        <p14:creationId xmlns:p14="http://schemas.microsoft.com/office/powerpoint/2010/main" val="537852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t>HBmS Schematic and Layout</a:t>
            </a:r>
          </a:p>
          <a:p>
            <a:pPr marL="285750" indent="-285750">
              <a:buFont typeface="Arial" panose="020B0604020202020204" pitchFamily="34" charset="0"/>
              <a:buChar char="•"/>
            </a:pPr>
            <a:r>
              <a:rPr lang="en-US" sz="2200"/>
              <a:t>DAqS Schematic and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err="1"/>
              <a:t>DA</a:t>
            </a:r>
            <a:r>
              <a:rPr lang="en-US" sz="3000" err="1"/>
              <a:t>q</a:t>
            </a:r>
            <a:r>
              <a:rPr lang="en-US" err="1"/>
              <a:t>S</a:t>
            </a:r>
            <a:r>
              <a:rPr lang="en-US"/>
              <a:t> Schematic &amp; </a:t>
            </a:r>
            <a:r>
              <a:rPr lang="en-US" err="1"/>
              <a:t>LayOut</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Low-power Analog </a:t>
            </a:r>
            <a:r>
              <a:rPr lang="en-US" sz="2400" err="1"/>
              <a:t>Filterbank</a:t>
            </a:r>
            <a:r>
              <a:rPr lang="en-US" sz="2400"/>
              <a:t> and Event Detector</a:t>
            </a:r>
          </a:p>
        </p:txBody>
      </p:sp>
      <p:grpSp>
        <p:nvGrpSpPr>
          <p:cNvPr id="6" name="Group 5">
            <a:extLst>
              <a:ext uri="{FF2B5EF4-FFF2-40B4-BE49-F238E27FC236}">
                <a16:creationId xmlns:a16="http://schemas.microsoft.com/office/drawing/2014/main" id="{E3C80408-92C3-41CF-A244-5E68EDBE3C31}"/>
              </a:ext>
            </a:extLst>
          </p:cNvPr>
          <p:cNvGrpSpPr/>
          <p:nvPr/>
        </p:nvGrpSpPr>
        <p:grpSpPr>
          <a:xfrm>
            <a:off x="38678" y="3567132"/>
            <a:ext cx="2512291" cy="2436069"/>
            <a:chOff x="75622" y="3086844"/>
            <a:chExt cx="2512291" cy="2436069"/>
          </a:xfrm>
        </p:grpSpPr>
        <p:pic>
          <p:nvPicPr>
            <p:cNvPr id="3" name="Picture 2">
              <a:extLst>
                <a:ext uri="{FF2B5EF4-FFF2-40B4-BE49-F238E27FC236}">
                  <a16:creationId xmlns:a16="http://schemas.microsoft.com/office/drawing/2014/main" id="{A6B17D00-2E6D-4276-AB91-1E8F93AB81B2}"/>
                </a:ext>
              </a:extLst>
            </p:cNvPr>
            <p:cNvPicPr>
              <a:picLocks noChangeAspect="1"/>
            </p:cNvPicPr>
            <p:nvPr/>
          </p:nvPicPr>
          <p:blipFill>
            <a:blip r:embed="rId3"/>
            <a:stretch>
              <a:fillRect/>
            </a:stretch>
          </p:blipFill>
          <p:spPr>
            <a:xfrm>
              <a:off x="75622" y="3086844"/>
              <a:ext cx="2512291" cy="1292393"/>
            </a:xfrm>
            <a:prstGeom prst="rect">
              <a:avLst/>
            </a:prstGeom>
          </p:spPr>
        </p:pic>
        <p:pic>
          <p:nvPicPr>
            <p:cNvPr id="5" name="Picture 4">
              <a:extLst>
                <a:ext uri="{FF2B5EF4-FFF2-40B4-BE49-F238E27FC236}">
                  <a16:creationId xmlns:a16="http://schemas.microsoft.com/office/drawing/2014/main" id="{C3BEC86E-9981-406B-8A7D-D3BB93538FAE}"/>
                </a:ext>
              </a:extLst>
            </p:cNvPr>
            <p:cNvPicPr>
              <a:picLocks noChangeAspect="1"/>
            </p:cNvPicPr>
            <p:nvPr/>
          </p:nvPicPr>
          <p:blipFill>
            <a:blip r:embed="rId4"/>
            <a:stretch>
              <a:fillRect/>
            </a:stretch>
          </p:blipFill>
          <p:spPr>
            <a:xfrm>
              <a:off x="135705" y="4317325"/>
              <a:ext cx="2392123" cy="1205588"/>
            </a:xfrm>
            <a:prstGeom prst="rect">
              <a:avLst/>
            </a:prstGeom>
          </p:spPr>
        </p:pic>
        <p:sp>
          <p:nvSpPr>
            <p:cNvPr id="9" name="Rectangle 8">
              <a:extLst>
                <a:ext uri="{FF2B5EF4-FFF2-40B4-BE49-F238E27FC236}">
                  <a16:creationId xmlns:a16="http://schemas.microsoft.com/office/drawing/2014/main" id="{A94D0CEF-D632-4014-831C-6C9E62E4DAF5}"/>
                </a:ext>
              </a:extLst>
            </p:cNvPr>
            <p:cNvSpPr/>
            <p:nvPr/>
          </p:nvSpPr>
          <p:spPr>
            <a:xfrm>
              <a:off x="138546" y="3157292"/>
              <a:ext cx="2392122" cy="2365621"/>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4EA992F2-27C1-4660-AE90-DB91BF0BBCD1}"/>
              </a:ext>
            </a:extLst>
          </p:cNvPr>
          <p:cNvSpPr/>
          <p:nvPr/>
        </p:nvSpPr>
        <p:spPr>
          <a:xfrm>
            <a:off x="225424" y="4994007"/>
            <a:ext cx="962025" cy="1009194"/>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06098C-5E91-4F3C-A924-CBDDE0A09A16}"/>
              </a:ext>
            </a:extLst>
          </p:cNvPr>
          <p:cNvPicPr>
            <a:picLocks noChangeAspect="1"/>
          </p:cNvPicPr>
          <p:nvPr/>
        </p:nvPicPr>
        <p:blipFill>
          <a:blip r:embed="rId5"/>
          <a:stretch>
            <a:fillRect/>
          </a:stretch>
        </p:blipFill>
        <p:spPr>
          <a:xfrm>
            <a:off x="3380509" y="1352262"/>
            <a:ext cx="5661889" cy="5419125"/>
          </a:xfrm>
          <a:prstGeom prst="rect">
            <a:avLst/>
          </a:prstGeom>
        </p:spPr>
      </p:pic>
    </p:spTree>
    <p:extLst>
      <p:ext uri="{BB962C8B-B14F-4D97-AF65-F5344CB8AC3E}">
        <p14:creationId xmlns:p14="http://schemas.microsoft.com/office/powerpoint/2010/main" val="34096658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err="1"/>
              <a:t>DA</a:t>
            </a:r>
            <a:r>
              <a:rPr lang="en-US" sz="3000" err="1"/>
              <a:t>q</a:t>
            </a:r>
            <a:r>
              <a:rPr lang="en-US" err="1"/>
              <a:t>S</a:t>
            </a:r>
            <a:r>
              <a:rPr lang="en-US"/>
              <a:t> Schematic &amp; </a:t>
            </a:r>
            <a:r>
              <a:rPr lang="en-US" err="1"/>
              <a:t>LayOut</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Bluetooth Module and Some Microcontroller Peripherals</a:t>
            </a:r>
          </a:p>
        </p:txBody>
      </p:sp>
      <p:grpSp>
        <p:nvGrpSpPr>
          <p:cNvPr id="6" name="Group 5">
            <a:extLst>
              <a:ext uri="{FF2B5EF4-FFF2-40B4-BE49-F238E27FC236}">
                <a16:creationId xmlns:a16="http://schemas.microsoft.com/office/drawing/2014/main" id="{E3C80408-92C3-41CF-A244-5E68EDBE3C31}"/>
              </a:ext>
            </a:extLst>
          </p:cNvPr>
          <p:cNvGrpSpPr/>
          <p:nvPr/>
        </p:nvGrpSpPr>
        <p:grpSpPr>
          <a:xfrm>
            <a:off x="38678" y="3567132"/>
            <a:ext cx="2512291" cy="2436069"/>
            <a:chOff x="75622" y="3086844"/>
            <a:chExt cx="2512291" cy="2436069"/>
          </a:xfrm>
        </p:grpSpPr>
        <p:pic>
          <p:nvPicPr>
            <p:cNvPr id="3" name="Picture 2">
              <a:extLst>
                <a:ext uri="{FF2B5EF4-FFF2-40B4-BE49-F238E27FC236}">
                  <a16:creationId xmlns:a16="http://schemas.microsoft.com/office/drawing/2014/main" id="{A6B17D00-2E6D-4276-AB91-1E8F93AB81B2}"/>
                </a:ext>
              </a:extLst>
            </p:cNvPr>
            <p:cNvPicPr>
              <a:picLocks noChangeAspect="1"/>
            </p:cNvPicPr>
            <p:nvPr/>
          </p:nvPicPr>
          <p:blipFill>
            <a:blip r:embed="rId3"/>
            <a:stretch>
              <a:fillRect/>
            </a:stretch>
          </p:blipFill>
          <p:spPr>
            <a:xfrm>
              <a:off x="75622" y="3086844"/>
              <a:ext cx="2512291" cy="1292393"/>
            </a:xfrm>
            <a:prstGeom prst="rect">
              <a:avLst/>
            </a:prstGeom>
          </p:spPr>
        </p:pic>
        <p:pic>
          <p:nvPicPr>
            <p:cNvPr id="5" name="Picture 4">
              <a:extLst>
                <a:ext uri="{FF2B5EF4-FFF2-40B4-BE49-F238E27FC236}">
                  <a16:creationId xmlns:a16="http://schemas.microsoft.com/office/drawing/2014/main" id="{C3BEC86E-9981-406B-8A7D-D3BB93538FAE}"/>
                </a:ext>
              </a:extLst>
            </p:cNvPr>
            <p:cNvPicPr>
              <a:picLocks noChangeAspect="1"/>
            </p:cNvPicPr>
            <p:nvPr/>
          </p:nvPicPr>
          <p:blipFill>
            <a:blip r:embed="rId4"/>
            <a:stretch>
              <a:fillRect/>
            </a:stretch>
          </p:blipFill>
          <p:spPr>
            <a:xfrm>
              <a:off x="135705" y="4317325"/>
              <a:ext cx="2392123" cy="1205588"/>
            </a:xfrm>
            <a:prstGeom prst="rect">
              <a:avLst/>
            </a:prstGeom>
          </p:spPr>
        </p:pic>
        <p:sp>
          <p:nvSpPr>
            <p:cNvPr id="9" name="Rectangle 8">
              <a:extLst>
                <a:ext uri="{FF2B5EF4-FFF2-40B4-BE49-F238E27FC236}">
                  <a16:creationId xmlns:a16="http://schemas.microsoft.com/office/drawing/2014/main" id="{A94D0CEF-D632-4014-831C-6C9E62E4DAF5}"/>
                </a:ext>
              </a:extLst>
            </p:cNvPr>
            <p:cNvSpPr/>
            <p:nvPr/>
          </p:nvSpPr>
          <p:spPr>
            <a:xfrm>
              <a:off x="138546" y="3157292"/>
              <a:ext cx="2392122" cy="2365621"/>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4EA992F2-27C1-4660-AE90-DB91BF0BBCD1}"/>
              </a:ext>
            </a:extLst>
          </p:cNvPr>
          <p:cNvSpPr/>
          <p:nvPr/>
        </p:nvSpPr>
        <p:spPr>
          <a:xfrm>
            <a:off x="131184" y="4332391"/>
            <a:ext cx="275216" cy="453316"/>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060D2DF-D2DF-4814-9638-84561795F487}"/>
              </a:ext>
            </a:extLst>
          </p:cNvPr>
          <p:cNvPicPr>
            <a:picLocks noChangeAspect="1"/>
          </p:cNvPicPr>
          <p:nvPr/>
        </p:nvPicPr>
        <p:blipFill rotWithShape="1">
          <a:blip r:embed="rId3"/>
          <a:srcRect l="28362" t="6810" r="45773" b="55704"/>
          <a:stretch/>
        </p:blipFill>
        <p:spPr>
          <a:xfrm>
            <a:off x="1819564" y="1332331"/>
            <a:ext cx="2950225" cy="2199577"/>
          </a:xfrm>
          <a:prstGeom prst="rect">
            <a:avLst/>
          </a:prstGeom>
        </p:spPr>
      </p:pic>
      <p:pic>
        <p:nvPicPr>
          <p:cNvPr id="13" name="Picture 12">
            <a:extLst>
              <a:ext uri="{FF2B5EF4-FFF2-40B4-BE49-F238E27FC236}">
                <a16:creationId xmlns:a16="http://schemas.microsoft.com/office/drawing/2014/main" id="{0FB42739-7F08-46BD-AA21-0E0B46AF2518}"/>
              </a:ext>
            </a:extLst>
          </p:cNvPr>
          <p:cNvPicPr>
            <a:picLocks noChangeAspect="1"/>
          </p:cNvPicPr>
          <p:nvPr/>
        </p:nvPicPr>
        <p:blipFill rotWithShape="1">
          <a:blip r:embed="rId3"/>
          <a:srcRect l="15082" t="66681" r="71215" b="6810"/>
          <a:stretch/>
        </p:blipFill>
        <p:spPr>
          <a:xfrm>
            <a:off x="2545266" y="3637579"/>
            <a:ext cx="2366256" cy="2354771"/>
          </a:xfrm>
          <a:prstGeom prst="rect">
            <a:avLst/>
          </a:prstGeom>
        </p:spPr>
      </p:pic>
      <p:pic>
        <p:nvPicPr>
          <p:cNvPr id="14" name="Picture 13">
            <a:extLst>
              <a:ext uri="{FF2B5EF4-FFF2-40B4-BE49-F238E27FC236}">
                <a16:creationId xmlns:a16="http://schemas.microsoft.com/office/drawing/2014/main" id="{F01CAA3C-AA79-4F4B-B349-CEBB92670BED}"/>
              </a:ext>
            </a:extLst>
          </p:cNvPr>
          <p:cNvPicPr>
            <a:picLocks noChangeAspect="1"/>
          </p:cNvPicPr>
          <p:nvPr/>
        </p:nvPicPr>
        <p:blipFill rotWithShape="1">
          <a:blip r:embed="rId3"/>
          <a:srcRect l="3872" t="59824" r="87937" b="22983"/>
          <a:stretch/>
        </p:blipFill>
        <p:spPr>
          <a:xfrm>
            <a:off x="80318" y="1329563"/>
            <a:ext cx="1720803" cy="1858144"/>
          </a:xfrm>
          <a:prstGeom prst="rect">
            <a:avLst/>
          </a:prstGeom>
        </p:spPr>
      </p:pic>
      <p:sp>
        <p:nvSpPr>
          <p:cNvPr id="16" name="Rectangle 15">
            <a:extLst>
              <a:ext uri="{FF2B5EF4-FFF2-40B4-BE49-F238E27FC236}">
                <a16:creationId xmlns:a16="http://schemas.microsoft.com/office/drawing/2014/main" id="{2ED8D717-8234-4FE3-85EA-02E386E09007}"/>
              </a:ext>
            </a:extLst>
          </p:cNvPr>
          <p:cNvSpPr/>
          <p:nvPr/>
        </p:nvSpPr>
        <p:spPr>
          <a:xfrm>
            <a:off x="406400" y="4431797"/>
            <a:ext cx="357980" cy="353910"/>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A9BD4C-2EFA-4AFF-A6DE-704531D1A286}"/>
              </a:ext>
            </a:extLst>
          </p:cNvPr>
          <p:cNvSpPr/>
          <p:nvPr/>
        </p:nvSpPr>
        <p:spPr>
          <a:xfrm>
            <a:off x="745546" y="3658021"/>
            <a:ext cx="657010" cy="480592"/>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5D68C1-8A71-4F24-9F91-B5AA25857A01}"/>
              </a:ext>
            </a:extLst>
          </p:cNvPr>
          <p:cNvSpPr/>
          <p:nvPr/>
        </p:nvSpPr>
        <p:spPr>
          <a:xfrm>
            <a:off x="1671638" y="5124875"/>
            <a:ext cx="819246" cy="878325"/>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336E047-BECD-4923-967F-BB1A37056E72}"/>
              </a:ext>
            </a:extLst>
          </p:cNvPr>
          <p:cNvPicPr>
            <a:picLocks noChangeAspect="1"/>
          </p:cNvPicPr>
          <p:nvPr/>
        </p:nvPicPr>
        <p:blipFill>
          <a:blip r:embed="rId5"/>
          <a:stretch>
            <a:fillRect/>
          </a:stretch>
        </p:blipFill>
        <p:spPr>
          <a:xfrm>
            <a:off x="4997472" y="2133855"/>
            <a:ext cx="4066210" cy="4638340"/>
          </a:xfrm>
          <a:prstGeom prst="rect">
            <a:avLst/>
          </a:prstGeom>
        </p:spPr>
      </p:pic>
    </p:spTree>
    <p:extLst>
      <p:ext uri="{BB962C8B-B14F-4D97-AF65-F5344CB8AC3E}">
        <p14:creationId xmlns:p14="http://schemas.microsoft.com/office/powerpoint/2010/main" val="2251216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err="1"/>
              <a:t>DA</a:t>
            </a:r>
            <a:r>
              <a:rPr lang="en-US" sz="3000" err="1"/>
              <a:t>q</a:t>
            </a:r>
            <a:r>
              <a:rPr lang="en-US" err="1"/>
              <a:t>S</a:t>
            </a:r>
            <a:r>
              <a:rPr lang="en-US"/>
              <a:t> Schematic &amp; </a:t>
            </a:r>
            <a:r>
              <a:rPr lang="en-US" err="1"/>
              <a:t>LayOut</a:t>
            </a:r>
            <a:endParaRPr lang="en-US"/>
          </a:p>
        </p:txBody>
      </p:sp>
      <p:sp>
        <p:nvSpPr>
          <p:cNvPr id="8" name="Text Placeholder 2"/>
          <p:cNvSpPr>
            <a:spLocks noGrp="1"/>
          </p:cNvSpPr>
          <p:nvPr>
            <p:ph type="body" idx="11"/>
          </p:nvPr>
        </p:nvSpPr>
        <p:spPr>
          <a:xfrm>
            <a:off x="457200" y="924643"/>
            <a:ext cx="8229600" cy="442912"/>
          </a:xfrm>
        </p:spPr>
        <p:txBody>
          <a:bodyPr/>
          <a:lstStyle/>
          <a:p>
            <a:r>
              <a:rPr lang="en-US" sz="2400"/>
              <a:t>Microcontroller and Microcontroller peripherals</a:t>
            </a:r>
          </a:p>
        </p:txBody>
      </p:sp>
      <p:grpSp>
        <p:nvGrpSpPr>
          <p:cNvPr id="6" name="Group 5">
            <a:extLst>
              <a:ext uri="{FF2B5EF4-FFF2-40B4-BE49-F238E27FC236}">
                <a16:creationId xmlns:a16="http://schemas.microsoft.com/office/drawing/2014/main" id="{E3C80408-92C3-41CF-A244-5E68EDBE3C31}"/>
              </a:ext>
            </a:extLst>
          </p:cNvPr>
          <p:cNvGrpSpPr/>
          <p:nvPr/>
        </p:nvGrpSpPr>
        <p:grpSpPr>
          <a:xfrm>
            <a:off x="38678" y="3567132"/>
            <a:ext cx="2512291" cy="2436069"/>
            <a:chOff x="75622" y="3086844"/>
            <a:chExt cx="2512291" cy="2436069"/>
          </a:xfrm>
        </p:grpSpPr>
        <p:pic>
          <p:nvPicPr>
            <p:cNvPr id="3" name="Picture 2">
              <a:extLst>
                <a:ext uri="{FF2B5EF4-FFF2-40B4-BE49-F238E27FC236}">
                  <a16:creationId xmlns:a16="http://schemas.microsoft.com/office/drawing/2014/main" id="{A6B17D00-2E6D-4276-AB91-1E8F93AB81B2}"/>
                </a:ext>
              </a:extLst>
            </p:cNvPr>
            <p:cNvPicPr>
              <a:picLocks noChangeAspect="1"/>
            </p:cNvPicPr>
            <p:nvPr/>
          </p:nvPicPr>
          <p:blipFill>
            <a:blip r:embed="rId3"/>
            <a:stretch>
              <a:fillRect/>
            </a:stretch>
          </p:blipFill>
          <p:spPr>
            <a:xfrm>
              <a:off x="75622" y="3086844"/>
              <a:ext cx="2512291" cy="1292393"/>
            </a:xfrm>
            <a:prstGeom prst="rect">
              <a:avLst/>
            </a:prstGeom>
          </p:spPr>
        </p:pic>
        <p:pic>
          <p:nvPicPr>
            <p:cNvPr id="5" name="Picture 4">
              <a:extLst>
                <a:ext uri="{FF2B5EF4-FFF2-40B4-BE49-F238E27FC236}">
                  <a16:creationId xmlns:a16="http://schemas.microsoft.com/office/drawing/2014/main" id="{C3BEC86E-9981-406B-8A7D-D3BB93538FAE}"/>
                </a:ext>
              </a:extLst>
            </p:cNvPr>
            <p:cNvPicPr>
              <a:picLocks noChangeAspect="1"/>
            </p:cNvPicPr>
            <p:nvPr/>
          </p:nvPicPr>
          <p:blipFill>
            <a:blip r:embed="rId4"/>
            <a:stretch>
              <a:fillRect/>
            </a:stretch>
          </p:blipFill>
          <p:spPr>
            <a:xfrm>
              <a:off x="135705" y="4317325"/>
              <a:ext cx="2392123" cy="1205588"/>
            </a:xfrm>
            <a:prstGeom prst="rect">
              <a:avLst/>
            </a:prstGeom>
          </p:spPr>
        </p:pic>
        <p:sp>
          <p:nvSpPr>
            <p:cNvPr id="9" name="Rectangle 8">
              <a:extLst>
                <a:ext uri="{FF2B5EF4-FFF2-40B4-BE49-F238E27FC236}">
                  <a16:creationId xmlns:a16="http://schemas.microsoft.com/office/drawing/2014/main" id="{A94D0CEF-D632-4014-831C-6C9E62E4DAF5}"/>
                </a:ext>
              </a:extLst>
            </p:cNvPr>
            <p:cNvSpPr/>
            <p:nvPr/>
          </p:nvSpPr>
          <p:spPr>
            <a:xfrm>
              <a:off x="138546" y="3157292"/>
              <a:ext cx="2392122" cy="2365621"/>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4EA992F2-27C1-4660-AE90-DB91BF0BBCD1}"/>
              </a:ext>
            </a:extLst>
          </p:cNvPr>
          <p:cNvSpPr/>
          <p:nvPr/>
        </p:nvSpPr>
        <p:spPr>
          <a:xfrm>
            <a:off x="757238" y="4144273"/>
            <a:ext cx="520915" cy="632515"/>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060D2DF-D2DF-4814-9638-84561795F487}"/>
              </a:ext>
            </a:extLst>
          </p:cNvPr>
          <p:cNvPicPr>
            <a:picLocks noChangeAspect="1"/>
          </p:cNvPicPr>
          <p:nvPr/>
        </p:nvPicPr>
        <p:blipFill rotWithShape="1">
          <a:blip r:embed="rId3"/>
          <a:srcRect l="28889" t="57950" r="50763" b="6841"/>
          <a:stretch/>
        </p:blipFill>
        <p:spPr>
          <a:xfrm>
            <a:off x="98761" y="1317212"/>
            <a:ext cx="2562225" cy="2280876"/>
          </a:xfrm>
          <a:prstGeom prst="rect">
            <a:avLst/>
          </a:prstGeom>
        </p:spPr>
      </p:pic>
      <p:sp>
        <p:nvSpPr>
          <p:cNvPr id="13" name="Rectangle 12">
            <a:extLst>
              <a:ext uri="{FF2B5EF4-FFF2-40B4-BE49-F238E27FC236}">
                <a16:creationId xmlns:a16="http://schemas.microsoft.com/office/drawing/2014/main" id="{5A46F484-81C3-48C5-93BC-3AF8DDFB2A50}"/>
              </a:ext>
            </a:extLst>
          </p:cNvPr>
          <p:cNvSpPr/>
          <p:nvPr/>
        </p:nvSpPr>
        <p:spPr>
          <a:xfrm>
            <a:off x="407194" y="4144273"/>
            <a:ext cx="350044" cy="289616"/>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8A8A2D-0F61-47B9-82E7-FC075DC9F26D}"/>
              </a:ext>
            </a:extLst>
          </p:cNvPr>
          <p:cNvSpPr/>
          <p:nvPr/>
        </p:nvSpPr>
        <p:spPr>
          <a:xfrm>
            <a:off x="128589" y="4145160"/>
            <a:ext cx="278606" cy="195859"/>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CAFF0A-8074-4683-A091-6EE781C8D683}"/>
              </a:ext>
            </a:extLst>
          </p:cNvPr>
          <p:cNvSpPr/>
          <p:nvPr/>
        </p:nvSpPr>
        <p:spPr>
          <a:xfrm>
            <a:off x="796925" y="5140512"/>
            <a:ext cx="916204" cy="774765"/>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712FE8-AACE-4959-A735-1E7671B755D9}"/>
              </a:ext>
            </a:extLst>
          </p:cNvPr>
          <p:cNvSpPr/>
          <p:nvPr/>
        </p:nvSpPr>
        <p:spPr>
          <a:xfrm>
            <a:off x="206065" y="4798417"/>
            <a:ext cx="2284819" cy="342095"/>
          </a:xfrm>
          <a:prstGeom prst="rect">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503197-8583-433C-A760-856C938EB3BC}"/>
              </a:ext>
            </a:extLst>
          </p:cNvPr>
          <p:cNvPicPr>
            <a:picLocks noChangeAspect="1"/>
          </p:cNvPicPr>
          <p:nvPr/>
        </p:nvPicPr>
        <p:blipFill rotWithShape="1">
          <a:blip r:embed="rId3"/>
          <a:srcRect l="28877" t="44816" r="50665" b="42375"/>
          <a:stretch/>
        </p:blipFill>
        <p:spPr>
          <a:xfrm>
            <a:off x="4738737" y="1298160"/>
            <a:ext cx="3125991" cy="1006888"/>
          </a:xfrm>
          <a:prstGeom prst="rect">
            <a:avLst/>
          </a:prstGeom>
        </p:spPr>
      </p:pic>
      <p:pic>
        <p:nvPicPr>
          <p:cNvPr id="17" name="Picture 16">
            <a:extLst>
              <a:ext uri="{FF2B5EF4-FFF2-40B4-BE49-F238E27FC236}">
                <a16:creationId xmlns:a16="http://schemas.microsoft.com/office/drawing/2014/main" id="{2DAF4CB6-806A-4636-84A0-2E85F110EF5B}"/>
              </a:ext>
            </a:extLst>
          </p:cNvPr>
          <p:cNvPicPr>
            <a:picLocks noChangeAspect="1"/>
          </p:cNvPicPr>
          <p:nvPr/>
        </p:nvPicPr>
        <p:blipFill rotWithShape="1">
          <a:blip r:embed="rId3"/>
          <a:srcRect l="14638" t="44929" r="71181" b="33162"/>
          <a:stretch/>
        </p:blipFill>
        <p:spPr>
          <a:xfrm>
            <a:off x="2663915" y="1309312"/>
            <a:ext cx="2054985" cy="1633233"/>
          </a:xfrm>
          <a:prstGeom prst="rect">
            <a:avLst/>
          </a:prstGeom>
        </p:spPr>
      </p:pic>
      <p:pic>
        <p:nvPicPr>
          <p:cNvPr id="19" name="Picture 18">
            <a:extLst>
              <a:ext uri="{FF2B5EF4-FFF2-40B4-BE49-F238E27FC236}">
                <a16:creationId xmlns:a16="http://schemas.microsoft.com/office/drawing/2014/main" id="{D328A57C-3EC1-4A8F-93A3-3F661BD84244}"/>
              </a:ext>
            </a:extLst>
          </p:cNvPr>
          <p:cNvPicPr>
            <a:picLocks noChangeAspect="1"/>
          </p:cNvPicPr>
          <p:nvPr/>
        </p:nvPicPr>
        <p:blipFill rotWithShape="1">
          <a:blip r:embed="rId3"/>
          <a:srcRect l="3945" t="44908" r="85256" b="40511"/>
          <a:stretch/>
        </p:blipFill>
        <p:spPr>
          <a:xfrm>
            <a:off x="2701862" y="2942545"/>
            <a:ext cx="1860612" cy="1292393"/>
          </a:xfrm>
          <a:prstGeom prst="rect">
            <a:avLst/>
          </a:prstGeom>
        </p:spPr>
      </p:pic>
      <p:pic>
        <p:nvPicPr>
          <p:cNvPr id="21" name="Picture 20">
            <a:extLst>
              <a:ext uri="{FF2B5EF4-FFF2-40B4-BE49-F238E27FC236}">
                <a16:creationId xmlns:a16="http://schemas.microsoft.com/office/drawing/2014/main" id="{5BAFA3C6-6A60-4521-932E-980066B799C8}"/>
              </a:ext>
            </a:extLst>
          </p:cNvPr>
          <p:cNvPicPr>
            <a:picLocks noChangeAspect="1"/>
          </p:cNvPicPr>
          <p:nvPr/>
        </p:nvPicPr>
        <p:blipFill>
          <a:blip r:embed="rId5"/>
          <a:stretch>
            <a:fillRect/>
          </a:stretch>
        </p:blipFill>
        <p:spPr>
          <a:xfrm>
            <a:off x="2738188" y="5867291"/>
            <a:ext cx="6304210" cy="928497"/>
          </a:xfrm>
          <a:prstGeom prst="rect">
            <a:avLst/>
          </a:prstGeom>
        </p:spPr>
      </p:pic>
      <p:pic>
        <p:nvPicPr>
          <p:cNvPr id="23" name="Picture 22">
            <a:extLst>
              <a:ext uri="{FF2B5EF4-FFF2-40B4-BE49-F238E27FC236}">
                <a16:creationId xmlns:a16="http://schemas.microsoft.com/office/drawing/2014/main" id="{CC9D9580-9B9C-4B16-8E10-EE8FFD32627C}"/>
              </a:ext>
            </a:extLst>
          </p:cNvPr>
          <p:cNvPicPr>
            <a:picLocks noChangeAspect="1"/>
          </p:cNvPicPr>
          <p:nvPr/>
        </p:nvPicPr>
        <p:blipFill>
          <a:blip r:embed="rId6"/>
          <a:stretch>
            <a:fillRect/>
          </a:stretch>
        </p:blipFill>
        <p:spPr>
          <a:xfrm>
            <a:off x="5581650" y="2343141"/>
            <a:ext cx="3460748" cy="3480226"/>
          </a:xfrm>
          <a:prstGeom prst="rect">
            <a:avLst/>
          </a:prstGeom>
        </p:spPr>
      </p:pic>
    </p:spTree>
    <p:extLst>
      <p:ext uri="{BB962C8B-B14F-4D97-AF65-F5344CB8AC3E}">
        <p14:creationId xmlns:p14="http://schemas.microsoft.com/office/powerpoint/2010/main" val="8006798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115454" y="1285945"/>
            <a:ext cx="3948545" cy="4773109"/>
          </a:xfrm>
        </p:spPr>
        <p:txBody>
          <a:bodyPr>
            <a:noAutofit/>
          </a:bodyPr>
          <a:lstStyle/>
          <a:p>
            <a:r>
              <a:rPr lang="en-US" sz="2200">
                <a:solidFill>
                  <a:srgbClr val="000000"/>
                </a:solidFill>
                <a:latin typeface="Arial" panose="020B0604020202020204" pitchFamily="34" charset="0"/>
                <a:cs typeface="Arial" panose="020B0604020202020204" pitchFamily="34" charset="0"/>
              </a:rPr>
              <a:t>HBmS Systems:</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Haptic Feedback: </a:t>
            </a:r>
            <a:r>
              <a:rPr lang="en-US" sz="1400">
                <a:solidFill>
                  <a:schemeClr val="accent5">
                    <a:lumMod val="50000"/>
                  </a:schemeClr>
                </a:solidFill>
                <a:latin typeface="Arial" panose="020B0604020202020204" pitchFamily="34" charset="0"/>
                <a:cs typeface="Arial" panose="020B0604020202020204" pitchFamily="34" charset="0"/>
              </a:rPr>
              <a:t>Complete</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Energy Harvesting: </a:t>
            </a:r>
            <a:r>
              <a:rPr lang="en-US" sz="1400">
                <a:solidFill>
                  <a:schemeClr val="accent5">
                    <a:lumMod val="50000"/>
                  </a:schemeClr>
                </a:solidFill>
                <a:latin typeface="Arial" panose="020B0604020202020204" pitchFamily="34" charset="0"/>
                <a:cs typeface="Arial" panose="020B0604020202020204" pitchFamily="34" charset="0"/>
              </a:rPr>
              <a:t>Complete</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Buck Regulation: </a:t>
            </a:r>
            <a:r>
              <a:rPr lang="en-US" sz="1400">
                <a:solidFill>
                  <a:schemeClr val="accent5">
                    <a:lumMod val="50000"/>
                  </a:schemeClr>
                </a:solidFill>
                <a:latin typeface="Arial" panose="020B0604020202020204" pitchFamily="34" charset="0"/>
                <a:cs typeface="Arial" panose="020B0604020202020204" pitchFamily="34" charset="0"/>
              </a:rPr>
              <a:t>Complete</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Battery Charging: </a:t>
            </a:r>
            <a:r>
              <a:rPr lang="en-US" sz="1400">
                <a:solidFill>
                  <a:schemeClr val="accent6">
                    <a:lumMod val="75000"/>
                  </a:schemeClr>
                </a:solidFill>
                <a:latin typeface="Arial" panose="020B0604020202020204" pitchFamily="34" charset="0"/>
                <a:cs typeface="Arial" panose="020B0604020202020204" pitchFamily="34" charset="0"/>
              </a:rPr>
              <a:t>In Testing</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Integration: </a:t>
            </a:r>
            <a:r>
              <a:rPr lang="en-US" sz="1400">
                <a:solidFill>
                  <a:schemeClr val="accent6">
                    <a:lumMod val="75000"/>
                  </a:schemeClr>
                </a:solidFill>
                <a:latin typeface="Arial" panose="020B0604020202020204" pitchFamily="34" charset="0"/>
                <a:cs typeface="Arial" panose="020B0604020202020204" pitchFamily="34" charset="0"/>
              </a:rPr>
              <a:t>In Testing</a:t>
            </a:r>
          </a:p>
          <a:p>
            <a:r>
              <a:rPr lang="en-US" sz="2200" err="1">
                <a:solidFill>
                  <a:srgbClr val="000000"/>
                </a:solidFill>
                <a:latin typeface="Arial" panose="020B0604020202020204" pitchFamily="34" charset="0"/>
                <a:cs typeface="Arial" panose="020B0604020202020204" pitchFamily="34" charset="0"/>
              </a:rPr>
              <a:t>DAqS</a:t>
            </a:r>
            <a:r>
              <a:rPr lang="en-US" sz="2200">
                <a:solidFill>
                  <a:srgbClr val="000000"/>
                </a:solidFill>
                <a:latin typeface="Arial" panose="020B0604020202020204" pitchFamily="34" charset="0"/>
                <a:cs typeface="Arial" panose="020B0604020202020204" pitchFamily="34" charset="0"/>
              </a:rPr>
              <a:t> Systems: </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Analog Event Detector: </a:t>
            </a:r>
            <a:r>
              <a:rPr lang="en-US" sz="1400">
                <a:solidFill>
                  <a:srgbClr val="215968"/>
                </a:solidFill>
                <a:latin typeface="Arial" panose="020B0604020202020204" pitchFamily="34" charset="0"/>
                <a:cs typeface="Arial" panose="020B0604020202020204" pitchFamily="34" charset="0"/>
              </a:rPr>
              <a:t>Complete</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IMU: </a:t>
            </a:r>
            <a:r>
              <a:rPr lang="en-US" sz="1400">
                <a:solidFill>
                  <a:srgbClr val="215968"/>
                </a:solidFill>
                <a:latin typeface="Arial" panose="020B0604020202020204" pitchFamily="34" charset="0"/>
                <a:cs typeface="Arial" panose="020B0604020202020204" pitchFamily="34" charset="0"/>
              </a:rPr>
              <a:t>Complete</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Power Regulation: </a:t>
            </a:r>
            <a:r>
              <a:rPr lang="en-US" sz="1400">
                <a:solidFill>
                  <a:srgbClr val="215968"/>
                </a:solidFill>
                <a:latin typeface="Arial" panose="020B0604020202020204" pitchFamily="34" charset="0"/>
                <a:cs typeface="Arial" panose="020B0604020202020204" pitchFamily="34" charset="0"/>
              </a:rPr>
              <a:t>Complete</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Bluetooth: </a:t>
            </a:r>
            <a:r>
              <a:rPr lang="en-US" sz="1400">
                <a:solidFill>
                  <a:schemeClr val="accent2">
                    <a:lumMod val="75000"/>
                  </a:schemeClr>
                </a:solidFill>
                <a:latin typeface="Arial" panose="020B0604020202020204" pitchFamily="34" charset="0"/>
                <a:cs typeface="Arial" panose="020B0604020202020204" pitchFamily="34" charset="0"/>
              </a:rPr>
              <a:t>In Progress</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Potentiometer Breakout: </a:t>
            </a:r>
            <a:r>
              <a:rPr lang="en-US" sz="1400">
                <a:solidFill>
                  <a:schemeClr val="accent2">
                    <a:lumMod val="75000"/>
                  </a:schemeClr>
                </a:solidFill>
                <a:latin typeface="Arial" panose="020B0604020202020204" pitchFamily="34" charset="0"/>
                <a:cs typeface="Arial" panose="020B0604020202020204" pitchFamily="34" charset="0"/>
              </a:rPr>
              <a:t>In Progress</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Integration: </a:t>
            </a:r>
            <a:r>
              <a:rPr lang="en-US" sz="1400">
                <a:solidFill>
                  <a:srgbClr val="FF0000"/>
                </a:solidFill>
                <a:latin typeface="Arial" panose="020B0604020202020204" pitchFamily="34" charset="0"/>
                <a:cs typeface="Arial" panose="020B0604020202020204" pitchFamily="34" charset="0"/>
              </a:rPr>
              <a:t>Not Started</a:t>
            </a:r>
          </a:p>
          <a:p>
            <a:pPr marL="1085850" lvl="1" indent="-34290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Microcontroller Peripherals &amp; Internode Bus: </a:t>
            </a:r>
            <a:r>
              <a:rPr lang="en-US" sz="1400">
                <a:solidFill>
                  <a:srgbClr val="FF0000"/>
                </a:solidFill>
                <a:latin typeface="Arial" panose="020B0604020202020204" pitchFamily="34" charset="0"/>
                <a:cs typeface="Arial" panose="020B0604020202020204" pitchFamily="34" charset="0"/>
              </a:rPr>
              <a:t>Not Started</a:t>
            </a:r>
          </a:p>
        </p:txBody>
      </p:sp>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a:t>Hardware (Electrical)</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Software</a:t>
            </a:r>
          </a:p>
        </p:txBody>
      </p:sp>
      <p:pic>
        <p:nvPicPr>
          <p:cNvPr id="3" name="Picture 3" descr="Diagram&#10;&#10;Description automatically generated">
            <a:extLst>
              <a:ext uri="{FF2B5EF4-FFF2-40B4-BE49-F238E27FC236}">
                <a16:creationId xmlns:a16="http://schemas.microsoft.com/office/drawing/2014/main" id="{183219B5-2019-4104-A8A7-632E60493F8C}"/>
              </a:ext>
            </a:extLst>
          </p:cNvPr>
          <p:cNvPicPr>
            <a:picLocks noChangeAspect="1"/>
          </p:cNvPicPr>
          <p:nvPr/>
        </p:nvPicPr>
        <p:blipFill>
          <a:blip r:embed="rId3"/>
          <a:stretch>
            <a:fillRect/>
          </a:stretch>
        </p:blipFill>
        <p:spPr>
          <a:xfrm>
            <a:off x="73152" y="2138283"/>
            <a:ext cx="8997696" cy="2581433"/>
          </a:xfrm>
          <a:prstGeom prst="rect">
            <a:avLst/>
          </a:prstGeom>
        </p:spPr>
      </p:pic>
    </p:spTree>
    <p:extLst>
      <p:ext uri="{BB962C8B-B14F-4D97-AF65-F5344CB8AC3E}">
        <p14:creationId xmlns:p14="http://schemas.microsoft.com/office/powerpoint/2010/main" val="9538683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Embedded Software</a:t>
            </a:r>
          </a:p>
        </p:txBody>
      </p:sp>
      <p:pic>
        <p:nvPicPr>
          <p:cNvPr id="2" name="Picture 2">
            <a:extLst>
              <a:ext uri="{FF2B5EF4-FFF2-40B4-BE49-F238E27FC236}">
                <a16:creationId xmlns:a16="http://schemas.microsoft.com/office/drawing/2014/main" id="{CC8F8D58-5AF6-4D2B-B2DF-73EF435BC96F}"/>
              </a:ext>
            </a:extLst>
          </p:cNvPr>
          <p:cNvPicPr>
            <a:picLocks noChangeAspect="1"/>
          </p:cNvPicPr>
          <p:nvPr/>
        </p:nvPicPr>
        <p:blipFill>
          <a:blip r:embed="rId3"/>
          <a:stretch>
            <a:fillRect/>
          </a:stretch>
        </p:blipFill>
        <p:spPr>
          <a:xfrm>
            <a:off x="2670048" y="1447532"/>
            <a:ext cx="6126480" cy="5255288"/>
          </a:xfrm>
          <a:prstGeom prst="rect">
            <a:avLst/>
          </a:prstGeom>
        </p:spPr>
      </p:pic>
    </p:spTree>
    <p:extLst>
      <p:ext uri="{BB962C8B-B14F-4D97-AF65-F5344CB8AC3E}">
        <p14:creationId xmlns:p14="http://schemas.microsoft.com/office/powerpoint/2010/main" val="25130386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endParaRPr lang="en-US" sz="2200">
              <a:solidFill>
                <a:srgbClr val="000000"/>
              </a:solidFill>
              <a:latin typeface="Arial" panose="020B0604020202020204" pitchFamily="34" charset="0"/>
              <a:cs typeface="Arial" panose="020B0604020202020204" pitchFamily="34" charset="0"/>
            </a:endParaRPr>
          </a:p>
          <a:p>
            <a:pPr marL="342900" indent="-342900">
              <a:buFont typeface="Arial,Sans-Serif"/>
              <a:buChar char="•"/>
            </a:pPr>
            <a:endParaRPr lang="en-US" sz="2200">
              <a:solidFill>
                <a:srgbClr val="000000"/>
              </a:solidFill>
            </a:endParaRPr>
          </a:p>
        </p:txBody>
      </p:sp>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a:t>Embedded Software</a:t>
            </a:r>
            <a:endParaRPr lang="en-US"/>
          </a:p>
        </p:txBody>
      </p:sp>
      <p:pic>
        <p:nvPicPr>
          <p:cNvPr id="2" name="Picture 2" descr="Text&#10;&#10;Description automatically generated">
            <a:extLst>
              <a:ext uri="{FF2B5EF4-FFF2-40B4-BE49-F238E27FC236}">
                <a16:creationId xmlns:a16="http://schemas.microsoft.com/office/drawing/2014/main" id="{83372834-2A9D-4392-BE67-B4D9936BCF78}"/>
              </a:ext>
            </a:extLst>
          </p:cNvPr>
          <p:cNvPicPr>
            <a:picLocks noChangeAspect="1"/>
          </p:cNvPicPr>
          <p:nvPr/>
        </p:nvPicPr>
        <p:blipFill>
          <a:blip r:embed="rId3"/>
          <a:stretch>
            <a:fillRect/>
          </a:stretch>
        </p:blipFill>
        <p:spPr>
          <a:xfrm>
            <a:off x="4608576" y="1511142"/>
            <a:ext cx="3761232" cy="4731828"/>
          </a:xfrm>
          <a:prstGeom prst="rect">
            <a:avLst/>
          </a:prstGeom>
        </p:spPr>
      </p:pic>
      <p:sp>
        <p:nvSpPr>
          <p:cNvPr id="5" name="TextBox 4">
            <a:extLst>
              <a:ext uri="{FF2B5EF4-FFF2-40B4-BE49-F238E27FC236}">
                <a16:creationId xmlns:a16="http://schemas.microsoft.com/office/drawing/2014/main" id="{8E33226F-4C87-410E-8B54-8FF60261BAC7}"/>
              </a:ext>
            </a:extLst>
          </p:cNvPr>
          <p:cNvSpPr txBox="1"/>
          <p:nvPr/>
        </p:nvSpPr>
        <p:spPr>
          <a:xfrm>
            <a:off x="1213104" y="3432048"/>
            <a:ext cx="22006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IMU output over SPI on terminal via UART</a:t>
            </a:r>
          </a:p>
        </p:txBody>
      </p:sp>
    </p:spTree>
    <p:extLst>
      <p:ext uri="{BB962C8B-B14F-4D97-AF65-F5344CB8AC3E}">
        <p14:creationId xmlns:p14="http://schemas.microsoft.com/office/powerpoint/2010/main" val="1351535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Embedded Software</a:t>
            </a:r>
          </a:p>
        </p:txBody>
      </p:sp>
      <p:pic>
        <p:nvPicPr>
          <p:cNvPr id="2" name="Picture 2" descr="Diagram&#10;&#10;Description automatically generated">
            <a:extLst>
              <a:ext uri="{FF2B5EF4-FFF2-40B4-BE49-F238E27FC236}">
                <a16:creationId xmlns:a16="http://schemas.microsoft.com/office/drawing/2014/main" id="{2A189064-23BA-4C7B-85B4-A587F18EB4DC}"/>
              </a:ext>
            </a:extLst>
          </p:cNvPr>
          <p:cNvPicPr>
            <a:picLocks noChangeAspect="1"/>
          </p:cNvPicPr>
          <p:nvPr/>
        </p:nvPicPr>
        <p:blipFill>
          <a:blip r:embed="rId2"/>
          <a:stretch>
            <a:fillRect/>
          </a:stretch>
        </p:blipFill>
        <p:spPr>
          <a:xfrm>
            <a:off x="2188464" y="1714712"/>
            <a:ext cx="6675120" cy="4513664"/>
          </a:xfrm>
          <a:prstGeom prst="rect">
            <a:avLst/>
          </a:prstGeom>
        </p:spPr>
      </p:pic>
    </p:spTree>
    <p:extLst>
      <p:ext uri="{BB962C8B-B14F-4D97-AF65-F5344CB8AC3E}">
        <p14:creationId xmlns:p14="http://schemas.microsoft.com/office/powerpoint/2010/main" val="406296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endParaRPr lang="en-US" sz="2200">
              <a:solidFill>
                <a:srgbClr val="000000"/>
              </a:solidFill>
              <a:latin typeface="Arial" panose="020B0604020202020204" pitchFamily="34" charset="0"/>
              <a:cs typeface="Arial" panose="020B0604020202020204" pitchFamily="34" charset="0"/>
            </a:endParaRPr>
          </a:p>
          <a:p>
            <a:pPr marL="342900" indent="-342900">
              <a:buFont typeface="Arial,Sans-Serif"/>
              <a:buChar char="•"/>
            </a:pPr>
            <a:endParaRPr lang="en-US" sz="2200">
              <a:solidFill>
                <a:srgbClr val="000000"/>
              </a:solidFill>
            </a:endParaRPr>
          </a:p>
        </p:txBody>
      </p:sp>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a:t>Embedded Software</a:t>
            </a:r>
            <a:endParaRPr lang="en-US"/>
          </a:p>
        </p:txBody>
      </p:sp>
      <p:sp>
        <p:nvSpPr>
          <p:cNvPr id="6" name="TextBox 5">
            <a:extLst>
              <a:ext uri="{FF2B5EF4-FFF2-40B4-BE49-F238E27FC236}">
                <a16:creationId xmlns:a16="http://schemas.microsoft.com/office/drawing/2014/main" id="{41E44D4E-E681-48E7-ADF8-DF164B5A58A7}"/>
              </a:ext>
            </a:extLst>
          </p:cNvPr>
          <p:cNvSpPr txBox="1"/>
          <p:nvPr/>
        </p:nvSpPr>
        <p:spPr>
          <a:xfrm>
            <a:off x="847344" y="341985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Full breadboard layout for timer/interrupt integration</a:t>
            </a:r>
          </a:p>
        </p:txBody>
      </p:sp>
      <p:pic>
        <p:nvPicPr>
          <p:cNvPr id="7" name="Picture 8" descr="A picture containing text, electronics&#10;&#10;Description automatically generated">
            <a:extLst>
              <a:ext uri="{FF2B5EF4-FFF2-40B4-BE49-F238E27FC236}">
                <a16:creationId xmlns:a16="http://schemas.microsoft.com/office/drawing/2014/main" id="{778349A6-C3AB-445F-9F0D-B896F69712E4}"/>
              </a:ext>
            </a:extLst>
          </p:cNvPr>
          <p:cNvPicPr>
            <a:picLocks noChangeAspect="1"/>
          </p:cNvPicPr>
          <p:nvPr/>
        </p:nvPicPr>
        <p:blipFill>
          <a:blip r:embed="rId3"/>
          <a:stretch>
            <a:fillRect/>
          </a:stretch>
        </p:blipFill>
        <p:spPr>
          <a:xfrm rot="5400000">
            <a:off x="3706368" y="2063496"/>
            <a:ext cx="5340096" cy="3998976"/>
          </a:xfrm>
          <a:prstGeom prst="rect">
            <a:avLst/>
          </a:prstGeom>
        </p:spPr>
      </p:pic>
    </p:spTree>
    <p:extLst>
      <p:ext uri="{BB962C8B-B14F-4D97-AF65-F5344CB8AC3E}">
        <p14:creationId xmlns:p14="http://schemas.microsoft.com/office/powerpoint/2010/main" val="36174167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Host Software</a:t>
            </a:r>
          </a:p>
        </p:txBody>
      </p:sp>
      <p:pic>
        <p:nvPicPr>
          <p:cNvPr id="4" name="Picture 3" descr="Diagram&#10;&#10;Description automatically generated">
            <a:extLst>
              <a:ext uri="{FF2B5EF4-FFF2-40B4-BE49-F238E27FC236}">
                <a16:creationId xmlns:a16="http://schemas.microsoft.com/office/drawing/2014/main" id="{906256AB-BFB8-4E90-B99B-24F7BBD5655B}"/>
              </a:ext>
            </a:extLst>
          </p:cNvPr>
          <p:cNvPicPr>
            <a:picLocks noChangeAspect="1"/>
          </p:cNvPicPr>
          <p:nvPr/>
        </p:nvPicPr>
        <p:blipFill>
          <a:blip r:embed="rId3"/>
          <a:stretch>
            <a:fillRect/>
          </a:stretch>
        </p:blipFill>
        <p:spPr>
          <a:xfrm>
            <a:off x="2091811" y="1512310"/>
            <a:ext cx="6803037" cy="5030259"/>
          </a:xfrm>
          <a:prstGeom prst="rect">
            <a:avLst/>
          </a:prstGeom>
        </p:spPr>
      </p:pic>
    </p:spTree>
    <p:extLst>
      <p:ext uri="{BB962C8B-B14F-4D97-AF65-F5344CB8AC3E}">
        <p14:creationId xmlns:p14="http://schemas.microsoft.com/office/powerpoint/2010/main" val="1161641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6FE61-4A97-4419-92B5-CF65291AC4BA}"/>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8CB8F600-8595-4411-AB2D-292E97AAC249}"/>
              </a:ext>
            </a:extLst>
          </p:cNvPr>
          <p:cNvSpPr>
            <a:spLocks noGrp="1"/>
          </p:cNvSpPr>
          <p:nvPr>
            <p:ph sz="half" idx="1"/>
          </p:nvPr>
        </p:nvSpPr>
        <p:spPr/>
        <p:txBody>
          <a:bodyPr>
            <a:normAutofit/>
          </a:bodyPr>
          <a:lstStyle/>
          <a:p>
            <a:pPr marL="285750" indent="-285750">
              <a:buFont typeface="Arial" panose="020B0604020202020204" pitchFamily="34" charset="0"/>
              <a:buChar char="•"/>
            </a:pPr>
            <a:r>
              <a:rPr lang="en-US" sz="2000"/>
              <a:t>Better Immersion</a:t>
            </a:r>
          </a:p>
          <a:p>
            <a:pPr marL="1028700" lvl="1">
              <a:buFont typeface="Arial" panose="020B0604020202020204" pitchFamily="34" charset="0"/>
              <a:buChar char="•"/>
            </a:pPr>
            <a:r>
              <a:rPr lang="en-US" sz="1800"/>
              <a:t>Immune to occlusion</a:t>
            </a:r>
          </a:p>
          <a:p>
            <a:pPr marL="1028700" lvl="1">
              <a:buFont typeface="Arial" panose="020B0604020202020204" pitchFamily="34" charset="0"/>
              <a:buChar char="•"/>
            </a:pPr>
            <a:r>
              <a:rPr lang="en-US" sz="1800"/>
              <a:t>Less obstruction</a:t>
            </a:r>
          </a:p>
          <a:p>
            <a:pPr marL="1028700" lvl="1">
              <a:buFont typeface="Arial" panose="020B0604020202020204" pitchFamily="34" charset="0"/>
              <a:buChar char="•"/>
            </a:pPr>
            <a:r>
              <a:rPr lang="en-US" sz="1800"/>
              <a:t>Haptic Feedback</a:t>
            </a:r>
            <a:endParaRPr lang="en-US" sz="2000"/>
          </a:p>
          <a:p>
            <a:pPr marL="285750" indent="-285750">
              <a:buFont typeface="Arial" panose="020B0604020202020204" pitchFamily="34" charset="0"/>
              <a:buChar char="•"/>
            </a:pPr>
            <a:r>
              <a:rPr lang="en-US" sz="2000"/>
              <a:t>More Affordable</a:t>
            </a:r>
          </a:p>
          <a:p>
            <a:pPr marL="1028700" lvl="1">
              <a:buFont typeface="Arial" panose="020B0604020202020204" pitchFamily="34" charset="0"/>
              <a:buChar char="•"/>
            </a:pPr>
            <a:r>
              <a:rPr lang="en-US" sz="1800"/>
              <a:t>Cheaper materials</a:t>
            </a:r>
          </a:p>
          <a:p>
            <a:pPr marL="1028700" lvl="1">
              <a:buFont typeface="Arial" panose="020B0604020202020204" pitchFamily="34" charset="0"/>
              <a:buChar char="•"/>
            </a:pPr>
            <a:r>
              <a:rPr lang="en-US" sz="1800"/>
              <a:t>Fewer sensors</a:t>
            </a:r>
            <a:endParaRPr lang="en-US" sz="2000"/>
          </a:p>
          <a:p>
            <a:pPr marL="285750" indent="-285750">
              <a:buFont typeface="Arial" panose="020B0604020202020204" pitchFamily="34" charset="0"/>
              <a:buChar char="•"/>
            </a:pPr>
            <a:r>
              <a:rPr lang="en-US" sz="2000"/>
              <a:t>More Efficient</a:t>
            </a:r>
          </a:p>
          <a:p>
            <a:pPr marL="1028700" lvl="1">
              <a:buFont typeface="Arial" panose="020B0604020202020204" pitchFamily="34" charset="0"/>
              <a:buChar char="•"/>
            </a:pPr>
            <a:r>
              <a:rPr lang="en-US" sz="1800"/>
              <a:t>Low-power, BLE</a:t>
            </a:r>
          </a:p>
          <a:p>
            <a:pPr marL="1028700" lvl="1">
              <a:buFont typeface="Arial" panose="020B0604020202020204" pitchFamily="34" charset="0"/>
              <a:buChar char="•"/>
            </a:pPr>
            <a:r>
              <a:rPr lang="en-US" sz="1800"/>
              <a:t>Energy Harvesting</a:t>
            </a:r>
            <a:endParaRPr lang="en-US" sz="2000"/>
          </a:p>
          <a:p>
            <a:pPr marL="285750" indent="-285750">
              <a:buFont typeface="Arial" panose="020B0604020202020204" pitchFamily="34" charset="0"/>
              <a:buChar char="•"/>
            </a:pPr>
            <a:endParaRPr lang="en-US" sz="2000"/>
          </a:p>
        </p:txBody>
      </p:sp>
      <p:sp>
        <p:nvSpPr>
          <p:cNvPr id="5" name="Text Placeholder 4">
            <a:extLst>
              <a:ext uri="{FF2B5EF4-FFF2-40B4-BE49-F238E27FC236}">
                <a16:creationId xmlns:a16="http://schemas.microsoft.com/office/drawing/2014/main" id="{1C273403-0831-4215-AC28-CEC48DE06C98}"/>
              </a:ext>
            </a:extLst>
          </p:cNvPr>
          <p:cNvSpPr>
            <a:spLocks noGrp="1"/>
          </p:cNvSpPr>
          <p:nvPr>
            <p:ph type="body" idx="11"/>
          </p:nvPr>
        </p:nvSpPr>
        <p:spPr/>
        <p:txBody>
          <a:bodyPr/>
          <a:lstStyle/>
          <a:p>
            <a:r>
              <a:rPr lang="en-US" err="1"/>
              <a:t>Revex</a:t>
            </a:r>
            <a:r>
              <a:rPr lang="en-US"/>
              <a:t>: A non-optical VR tracking Solution</a:t>
            </a:r>
          </a:p>
        </p:txBody>
      </p:sp>
      <p:pic>
        <p:nvPicPr>
          <p:cNvPr id="6" name="Picture Placeholder 5" descr="A picture containing person, dark&#10;&#10;Description automatically generated">
            <a:extLst>
              <a:ext uri="{FF2B5EF4-FFF2-40B4-BE49-F238E27FC236}">
                <a16:creationId xmlns:a16="http://schemas.microsoft.com/office/drawing/2014/main" id="{126BB7FE-1E94-4AAB-93D2-8C9FD3B15C2E}"/>
              </a:ext>
            </a:extLst>
          </p:cNvPr>
          <p:cNvPicPr>
            <a:picLocks noGrp="1" noChangeAspect="1"/>
          </p:cNvPicPr>
          <p:nvPr>
            <p:ph type="pic" sz="quarter" idx="14"/>
          </p:nvPr>
        </p:nvPicPr>
        <p:blipFill rotWithShape="1">
          <a:blip r:embed="rId3"/>
          <a:srcRect l="-10474" r="-10634" b="15422"/>
          <a:stretch/>
        </p:blipFill>
        <p:spPr>
          <a:xfrm>
            <a:off x="4672013" y="1600200"/>
            <a:ext cx="4014787" cy="4343400"/>
          </a:xfrm>
          <a:prstGeom prst="rect">
            <a:avLst/>
          </a:prstGeom>
        </p:spPr>
      </p:pic>
      <p:sp>
        <p:nvSpPr>
          <p:cNvPr id="7" name="TextBox 6">
            <a:extLst>
              <a:ext uri="{FF2B5EF4-FFF2-40B4-BE49-F238E27FC236}">
                <a16:creationId xmlns:a16="http://schemas.microsoft.com/office/drawing/2014/main" id="{0082DF73-88F7-4AED-8ED7-FA1902C669D7}"/>
              </a:ext>
            </a:extLst>
          </p:cNvPr>
          <p:cNvSpPr txBox="1"/>
          <p:nvPr/>
        </p:nvSpPr>
        <p:spPr>
          <a:xfrm>
            <a:off x="4709362" y="5991549"/>
            <a:ext cx="3940087" cy="523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ea typeface="+mn-lt"/>
                <a:cs typeface="+mn-lt"/>
              </a:rPr>
              <a:t>Rokoko</a:t>
            </a:r>
            <a:r>
              <a:rPr lang="en-US" sz="1400">
                <a:ea typeface="+mn-lt"/>
                <a:cs typeface="+mn-lt"/>
              </a:rPr>
              <a:t> Motion Capture Suit</a:t>
            </a:r>
          </a:p>
          <a:p>
            <a:pPr algn="ctr"/>
            <a:r>
              <a:rPr lang="en-US" sz="1400">
                <a:ea typeface="+mn-lt"/>
                <a:cs typeface="+mn-lt"/>
                <a:hlinkClick r:id="rId4"/>
              </a:rPr>
              <a:t>https://www.rokoko.com/products/smartsuit-pro</a:t>
            </a:r>
            <a:endParaRPr lang="en-US" sz="1400">
              <a:cs typeface="Calibri"/>
            </a:endParaRPr>
          </a:p>
        </p:txBody>
      </p:sp>
    </p:spTree>
    <p:extLst>
      <p:ext uri="{BB962C8B-B14F-4D97-AF65-F5344CB8AC3E}">
        <p14:creationId xmlns:p14="http://schemas.microsoft.com/office/powerpoint/2010/main" val="3752371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endParaRPr lang="en-US" sz="2200">
              <a:solidFill>
                <a:srgbClr val="000000"/>
              </a:solidFill>
              <a:latin typeface="Arial" panose="020B0604020202020204" pitchFamily="34" charset="0"/>
              <a:cs typeface="Arial" panose="020B0604020202020204" pitchFamily="34" charset="0"/>
            </a:endParaRPr>
          </a:p>
          <a:p>
            <a:pPr marL="342900" indent="-342900">
              <a:buFont typeface="Arial,Sans-Serif"/>
              <a:buChar char="•"/>
            </a:pPr>
            <a:r>
              <a:rPr lang="en-US" sz="2200">
                <a:solidFill>
                  <a:srgbClr val="000000"/>
                </a:solidFill>
              </a:rPr>
              <a:t>Windows BLE DLL for Unity</a:t>
            </a:r>
            <a:endParaRPr lang="en-US" sz="2200"/>
          </a:p>
          <a:p>
            <a:endParaRPr lang="en-US" sz="2200">
              <a:solidFill>
                <a:srgbClr val="000000"/>
              </a:solidFill>
            </a:endParaRPr>
          </a:p>
          <a:p>
            <a:endParaRPr lang="en-US" sz="2200">
              <a:solidFill>
                <a:srgbClr val="000000"/>
              </a:solidFill>
            </a:endParaRPr>
          </a:p>
          <a:p>
            <a:pPr marL="342900" indent="-342900">
              <a:buFont typeface="Arial"/>
              <a:buChar char="•"/>
            </a:pPr>
            <a:r>
              <a:rPr lang="en-US" sz="2200">
                <a:solidFill>
                  <a:srgbClr val="000000"/>
                </a:solidFill>
              </a:rPr>
              <a:t>Serial Reader (IMU) and</a:t>
            </a:r>
          </a:p>
          <a:p>
            <a:r>
              <a:rPr lang="en-US" sz="2200">
                <a:solidFill>
                  <a:srgbClr val="000000"/>
                </a:solidFill>
              </a:rPr>
              <a:t>     Unity Display</a:t>
            </a:r>
          </a:p>
          <a:p>
            <a:endParaRPr lang="en-US" sz="2200">
              <a:solidFill>
                <a:srgbClr val="000000"/>
              </a:solidFill>
            </a:endParaRPr>
          </a:p>
          <a:p>
            <a:endParaRPr lang="en-US" sz="2200">
              <a:solidFill>
                <a:srgbClr val="000000"/>
              </a:solidFill>
            </a:endParaRPr>
          </a:p>
          <a:p>
            <a:pPr marL="342900" indent="-342900">
              <a:buFont typeface="Arial"/>
              <a:buChar char="•"/>
            </a:pPr>
            <a:r>
              <a:rPr lang="en-US" sz="2200" err="1">
                <a:solidFill>
                  <a:srgbClr val="000000"/>
                </a:solidFill>
              </a:rPr>
              <a:t>Madgwick</a:t>
            </a:r>
            <a:r>
              <a:rPr lang="en-US" sz="2200">
                <a:solidFill>
                  <a:srgbClr val="000000"/>
                </a:solidFill>
              </a:rPr>
              <a:t> Filter DLL</a:t>
            </a:r>
          </a:p>
        </p:txBody>
      </p:sp>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a:t>Host Software</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D269489D-5B34-4AB1-9720-F44297152D0D}"/>
              </a:ext>
            </a:extLst>
          </p:cNvPr>
          <p:cNvPicPr>
            <a:picLocks noChangeAspect="1"/>
          </p:cNvPicPr>
          <p:nvPr/>
        </p:nvPicPr>
        <p:blipFill>
          <a:blip r:embed="rId3"/>
          <a:stretch>
            <a:fillRect/>
          </a:stretch>
        </p:blipFill>
        <p:spPr>
          <a:xfrm>
            <a:off x="5276456" y="1280743"/>
            <a:ext cx="3862627" cy="2343158"/>
          </a:xfrm>
          <a:prstGeom prst="rect">
            <a:avLst/>
          </a:prstGeom>
        </p:spPr>
      </p:pic>
      <p:pic>
        <p:nvPicPr>
          <p:cNvPr id="4" name="Picture 4" descr="A picture containing text, indoor, person&#10;&#10;Description automatically generated">
            <a:extLst>
              <a:ext uri="{FF2B5EF4-FFF2-40B4-BE49-F238E27FC236}">
                <a16:creationId xmlns:a16="http://schemas.microsoft.com/office/drawing/2014/main" id="{1C2975D3-C2A7-453A-81A6-6A07F5D786C1}"/>
              </a:ext>
            </a:extLst>
          </p:cNvPr>
          <p:cNvPicPr>
            <a:picLocks noChangeAspect="1"/>
          </p:cNvPicPr>
          <p:nvPr/>
        </p:nvPicPr>
        <p:blipFill rotWithShape="1">
          <a:blip r:embed="rId4"/>
          <a:srcRect l="4611" t="3520" r="-69" b="14722"/>
          <a:stretch/>
        </p:blipFill>
        <p:spPr>
          <a:xfrm>
            <a:off x="5276456" y="4153063"/>
            <a:ext cx="3862627" cy="2704937"/>
          </a:xfrm>
          <a:prstGeom prst="rect">
            <a:avLst/>
          </a:prstGeom>
        </p:spPr>
      </p:pic>
    </p:spTree>
    <p:extLst>
      <p:ext uri="{BB962C8B-B14F-4D97-AF65-F5344CB8AC3E}">
        <p14:creationId xmlns:p14="http://schemas.microsoft.com/office/powerpoint/2010/main" val="42947506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Timeline</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pic>
        <p:nvPicPr>
          <p:cNvPr id="9" name="Picture 9" descr="Timeline&#10;&#10;Description automatically generated">
            <a:extLst>
              <a:ext uri="{FF2B5EF4-FFF2-40B4-BE49-F238E27FC236}">
                <a16:creationId xmlns:a16="http://schemas.microsoft.com/office/drawing/2014/main" id="{A7E90077-C1C7-461A-BB72-413D7F444323}"/>
              </a:ext>
            </a:extLst>
          </p:cNvPr>
          <p:cNvPicPr>
            <a:picLocks noChangeAspect="1"/>
          </p:cNvPicPr>
          <p:nvPr/>
        </p:nvPicPr>
        <p:blipFill>
          <a:blip r:embed="rId3"/>
          <a:stretch>
            <a:fillRect/>
          </a:stretch>
        </p:blipFill>
        <p:spPr>
          <a:xfrm>
            <a:off x="96370" y="1525527"/>
            <a:ext cx="8951258" cy="4176740"/>
          </a:xfrm>
          <a:prstGeom prst="rect">
            <a:avLst/>
          </a:prstGeom>
        </p:spPr>
      </p:pic>
    </p:spTree>
    <p:extLst>
      <p:ext uri="{BB962C8B-B14F-4D97-AF65-F5344CB8AC3E}">
        <p14:creationId xmlns:p14="http://schemas.microsoft.com/office/powerpoint/2010/main" val="28888140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B5884-2DF0-4EF4-84CE-5F1AE1A716C3}"/>
              </a:ext>
            </a:extLst>
          </p:cNvPr>
          <p:cNvSpPr>
            <a:spLocks noGrp="1"/>
          </p:cNvSpPr>
          <p:nvPr>
            <p:ph type="title"/>
          </p:nvPr>
        </p:nvSpPr>
        <p:spPr/>
        <p:txBody>
          <a:bodyPr/>
          <a:lstStyle/>
          <a:p>
            <a:r>
              <a:rPr lang="en-US"/>
              <a:t>PSSCS</a:t>
            </a:r>
          </a:p>
        </p:txBody>
      </p:sp>
      <p:sp>
        <p:nvSpPr>
          <p:cNvPr id="3" name="Text Placeholder 2">
            <a:extLst>
              <a:ext uri="{FF2B5EF4-FFF2-40B4-BE49-F238E27FC236}">
                <a16:creationId xmlns:a16="http://schemas.microsoft.com/office/drawing/2014/main" id="{FDF2E99D-EB8E-4E7D-861B-F6C2BF89D144}"/>
              </a:ext>
            </a:extLst>
          </p:cNvPr>
          <p:cNvSpPr>
            <a:spLocks noGrp="1"/>
          </p:cNvSpPr>
          <p:nvPr>
            <p:ph type="body" idx="11"/>
          </p:nvPr>
        </p:nvSpPr>
        <p:spPr/>
        <p:txBody>
          <a:bodyPr/>
          <a:lstStyle/>
          <a:p>
            <a:r>
              <a:rPr lang="en-US"/>
              <a:t>Project Specific Success Criteria</a:t>
            </a:r>
          </a:p>
        </p:txBody>
      </p:sp>
      <p:sp>
        <p:nvSpPr>
          <p:cNvPr id="4" name="Text Placeholder 3">
            <a:extLst>
              <a:ext uri="{FF2B5EF4-FFF2-40B4-BE49-F238E27FC236}">
                <a16:creationId xmlns:a16="http://schemas.microsoft.com/office/drawing/2014/main" id="{52DF8178-7D9B-42F6-BADA-F96ABEBF1964}"/>
              </a:ext>
            </a:extLst>
          </p:cNvPr>
          <p:cNvSpPr>
            <a:spLocks noGrp="1"/>
          </p:cNvSpPr>
          <p:nvPr>
            <p:ph type="body" idx="12"/>
          </p:nvPr>
        </p:nvSpPr>
        <p:spPr/>
        <p:txBody>
          <a:bodyPr/>
          <a:lstStyle/>
          <a:p>
            <a:pPr marL="342900" indent="-342900">
              <a:buFont typeface="Arial,Sans-Serif"/>
              <a:buChar char="•"/>
            </a:pPr>
            <a:r>
              <a:rPr lang="en-US" sz="1800" b="1"/>
              <a:t>PSSC #1</a:t>
            </a:r>
            <a:r>
              <a:rPr lang="en-US" sz="1800"/>
              <a:t>: Ability to read accelerometer and gyroscope data from an inertial measurement unit (IMU).</a:t>
            </a:r>
          </a:p>
          <a:p>
            <a:pPr marL="342900" indent="-342900">
              <a:buFont typeface="Arial,Sans-Serif"/>
              <a:buChar char="•"/>
            </a:pPr>
            <a:r>
              <a:rPr lang="en-US" sz="1800" b="1"/>
              <a:t>PSSC #2</a:t>
            </a:r>
            <a:r>
              <a:rPr lang="en-US" sz="1800"/>
              <a:t>: Ability to read voltage from an analog potentiometer to infer elbow joint angle using an Analog-Digital Converter (ADC).</a:t>
            </a:r>
          </a:p>
          <a:p>
            <a:pPr marL="342900" indent="-342900">
              <a:buFont typeface="Arial,Sans-Serif"/>
              <a:buChar char="•"/>
            </a:pPr>
            <a:r>
              <a:rPr lang="en-US" sz="1800" b="1"/>
              <a:t>PSSC #3</a:t>
            </a:r>
            <a:r>
              <a:rPr lang="en-US" sz="1800"/>
              <a:t>: Ability to transceive raw sensor data and haptic feedback intensity value bi-directionally between the wearable device and host computer via Bluetooth Low Energy (BLE).</a:t>
            </a:r>
          </a:p>
          <a:p>
            <a:pPr marL="342900" indent="-342900">
              <a:buFont typeface="Arial,Sans-Serif"/>
              <a:buChar char="•"/>
            </a:pPr>
            <a:r>
              <a:rPr lang="en-US" sz="1800" b="1"/>
              <a:t>PSSC #4</a:t>
            </a:r>
            <a:r>
              <a:rPr lang="en-US" sz="1800"/>
              <a:t>: Ability to provide passive haptic feedback on an elbow joint by variably shorting motor coils.</a:t>
            </a:r>
          </a:p>
          <a:p>
            <a:pPr marL="342900" indent="-342900">
              <a:buFont typeface="Arial,Sans-Serif"/>
              <a:buChar char="•"/>
            </a:pPr>
            <a:r>
              <a:rPr lang="en-US" sz="1800" b="1"/>
              <a:t>PSSC #5</a:t>
            </a:r>
            <a:r>
              <a:rPr lang="en-US" sz="1800"/>
              <a:t>: Ability to estimate arm position in a virtual reality (VR) simulation on the host computer by fusing acceleration, gyroscope, and VR headset position/orientation.</a:t>
            </a:r>
          </a:p>
        </p:txBody>
      </p:sp>
    </p:spTree>
    <p:extLst>
      <p:ext uri="{BB962C8B-B14F-4D97-AF65-F5344CB8AC3E}">
        <p14:creationId xmlns:p14="http://schemas.microsoft.com/office/powerpoint/2010/main" val="191929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8376-D8DC-46C6-8220-387B284708DE}"/>
              </a:ext>
            </a:extLst>
          </p:cNvPr>
          <p:cNvSpPr>
            <a:spLocks noGrp="1"/>
          </p:cNvSpPr>
          <p:nvPr>
            <p:ph type="title"/>
          </p:nvPr>
        </p:nvSpPr>
        <p:spPr/>
        <p:txBody>
          <a:bodyPr/>
          <a:lstStyle/>
          <a:p>
            <a:r>
              <a:rPr lang="en-US"/>
              <a:t>Major Components</a:t>
            </a:r>
          </a:p>
        </p:txBody>
      </p:sp>
      <p:sp>
        <p:nvSpPr>
          <p:cNvPr id="3" name="Content Placeholder 2">
            <a:extLst>
              <a:ext uri="{FF2B5EF4-FFF2-40B4-BE49-F238E27FC236}">
                <a16:creationId xmlns:a16="http://schemas.microsoft.com/office/drawing/2014/main" id="{E05EB7AB-AED0-4C47-BABE-F88D3095382E}"/>
              </a:ext>
            </a:extLst>
          </p:cNvPr>
          <p:cNvSpPr>
            <a:spLocks noGrp="1"/>
          </p:cNvSpPr>
          <p:nvPr>
            <p:ph sz="quarter" idx="14"/>
          </p:nvPr>
        </p:nvSpPr>
        <p:spPr/>
        <p:txBody>
          <a:bodyPr/>
          <a:lstStyle/>
          <a:p>
            <a:endParaRPr lang="en-US"/>
          </a:p>
        </p:txBody>
      </p:sp>
      <p:sp>
        <p:nvSpPr>
          <p:cNvPr id="4" name="Picture Placeholder 3">
            <a:extLst>
              <a:ext uri="{FF2B5EF4-FFF2-40B4-BE49-F238E27FC236}">
                <a16:creationId xmlns:a16="http://schemas.microsoft.com/office/drawing/2014/main" id="{80A6919B-D663-4DC4-AE39-DAC63158EF64}"/>
              </a:ext>
            </a:extLst>
          </p:cNvPr>
          <p:cNvSpPr>
            <a:spLocks noGrp="1"/>
          </p:cNvSpPr>
          <p:nvPr>
            <p:ph type="pic" sz="quarter" idx="15"/>
          </p:nvPr>
        </p:nvSpPr>
        <p:spPr/>
      </p:sp>
    </p:spTree>
    <p:extLst>
      <p:ext uri="{BB962C8B-B14F-4D97-AF65-F5344CB8AC3E}">
        <p14:creationId xmlns:p14="http://schemas.microsoft.com/office/powerpoint/2010/main" val="29495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ABDB-3670-4BF3-9444-86535CE02889}"/>
              </a:ext>
            </a:extLst>
          </p:cNvPr>
          <p:cNvSpPr>
            <a:spLocks noGrp="1"/>
          </p:cNvSpPr>
          <p:nvPr>
            <p:ph type="title"/>
          </p:nvPr>
        </p:nvSpPr>
        <p:spPr/>
        <p:txBody>
          <a:bodyPr/>
          <a:lstStyle/>
          <a:p>
            <a:r>
              <a:rPr lang="en-US"/>
              <a:t>Major Components</a:t>
            </a:r>
          </a:p>
        </p:txBody>
      </p:sp>
      <p:sp>
        <p:nvSpPr>
          <p:cNvPr id="3" name="Content Placeholder 2">
            <a:extLst>
              <a:ext uri="{FF2B5EF4-FFF2-40B4-BE49-F238E27FC236}">
                <a16:creationId xmlns:a16="http://schemas.microsoft.com/office/drawing/2014/main" id="{2F1DC626-3E68-4166-8076-DAE51E4F5EC3}"/>
              </a:ext>
            </a:extLst>
          </p:cNvPr>
          <p:cNvSpPr>
            <a:spLocks noGrp="1"/>
          </p:cNvSpPr>
          <p:nvPr>
            <p:ph sz="half" idx="1"/>
          </p:nvPr>
        </p:nvSpPr>
        <p:spPr/>
        <p:txBody>
          <a:bodyPr/>
          <a:lstStyle/>
          <a:p>
            <a:pPr marL="285750" indent="-285750">
              <a:buFont typeface="Arial" panose="020B0604020202020204" pitchFamily="34" charset="0"/>
              <a:buChar char="•"/>
            </a:pPr>
            <a:r>
              <a:rPr lang="en-US"/>
              <a:t>Possible Options</a:t>
            </a:r>
          </a:p>
          <a:p>
            <a:pPr marL="1028700" lvl="1">
              <a:buFont typeface="Arial" panose="020B0604020202020204" pitchFamily="34" charset="0"/>
              <a:buChar char="•"/>
            </a:pPr>
            <a:r>
              <a:rPr lang="en-US"/>
              <a:t>STM32L081KZT</a:t>
            </a:r>
          </a:p>
          <a:p>
            <a:pPr marL="1028700" lvl="1">
              <a:buFont typeface="Arial" panose="020B0604020202020204" pitchFamily="34" charset="0"/>
              <a:buChar char="•"/>
            </a:pPr>
            <a:r>
              <a:rPr lang="en-US"/>
              <a:t>STM32F030R8</a:t>
            </a:r>
          </a:p>
          <a:p>
            <a:pPr marL="1028700" lvl="1">
              <a:buFont typeface="Arial" panose="020B0604020202020204" pitchFamily="34" charset="0"/>
              <a:buChar char="•"/>
            </a:pPr>
            <a:r>
              <a:rPr lang="en-US"/>
              <a:t>STM32F031K6T7</a:t>
            </a:r>
          </a:p>
          <a:p>
            <a:pPr marL="285750" indent="-285750">
              <a:buFont typeface="Arial" panose="020B0604020202020204" pitchFamily="34" charset="0"/>
              <a:buChar char="•"/>
            </a:pPr>
            <a:r>
              <a:rPr lang="en-US"/>
              <a:t>Selected Choice</a:t>
            </a:r>
          </a:p>
          <a:p>
            <a:pPr marL="1028700" lvl="1">
              <a:buFont typeface="Arial" panose="020B0604020202020204" pitchFamily="34" charset="0"/>
              <a:buChar char="•"/>
            </a:pPr>
            <a:r>
              <a:rPr lang="en-US" b="1"/>
              <a:t>STM32L081KZT</a:t>
            </a:r>
          </a:p>
          <a:p>
            <a:pPr marL="285750" indent="-285750">
              <a:buFont typeface="Arial" panose="020B0604020202020204" pitchFamily="34" charset="0"/>
              <a:buChar char="•"/>
            </a:pPr>
            <a:r>
              <a:rPr lang="en-US"/>
              <a:t>Reasoning for Choice</a:t>
            </a:r>
          </a:p>
          <a:p>
            <a:pPr marL="1028700" lvl="1">
              <a:buFont typeface="Arial" panose="020B0604020202020204" pitchFamily="34" charset="0"/>
              <a:buChar char="•"/>
            </a:pPr>
            <a:r>
              <a:rPr lang="en-US"/>
              <a:t>Low-power</a:t>
            </a:r>
          </a:p>
          <a:p>
            <a:pPr marL="1028700" lvl="1">
              <a:buFont typeface="Arial" panose="020B0604020202020204" pitchFamily="34" charset="0"/>
              <a:buChar char="•"/>
            </a:pPr>
            <a:r>
              <a:rPr lang="en-US"/>
              <a:t>Large Flash</a:t>
            </a:r>
          </a:p>
          <a:p>
            <a:pPr marL="1028700" lvl="1">
              <a:buFont typeface="Arial" panose="020B0604020202020204" pitchFamily="34" charset="0"/>
              <a:buChar char="•"/>
            </a:pPr>
            <a:r>
              <a:rPr lang="en-US"/>
              <a:t>Pin Count</a:t>
            </a:r>
          </a:p>
          <a:p>
            <a:pPr marL="1028700" lvl="1">
              <a:buFont typeface="Arial" panose="020B0604020202020204" pitchFamily="34" charset="0"/>
              <a:buChar char="•"/>
            </a:pPr>
            <a:r>
              <a:rPr lang="en-US"/>
              <a:t>Available Features</a:t>
            </a:r>
          </a:p>
          <a:p>
            <a:pPr marL="1028700" lvl="1">
              <a:buFont typeface="Arial" panose="020B0604020202020204" pitchFamily="34" charset="0"/>
              <a:buChar char="•"/>
            </a:pPr>
            <a:r>
              <a:rPr lang="en-US"/>
              <a:t>Required Supply Voltage</a:t>
            </a:r>
          </a:p>
        </p:txBody>
      </p:sp>
      <p:sp>
        <p:nvSpPr>
          <p:cNvPr id="5" name="Text Placeholder 4">
            <a:extLst>
              <a:ext uri="{FF2B5EF4-FFF2-40B4-BE49-F238E27FC236}">
                <a16:creationId xmlns:a16="http://schemas.microsoft.com/office/drawing/2014/main" id="{94638E82-2D97-466D-94CE-04FD16AF74F7}"/>
              </a:ext>
            </a:extLst>
          </p:cNvPr>
          <p:cNvSpPr>
            <a:spLocks noGrp="1"/>
          </p:cNvSpPr>
          <p:nvPr>
            <p:ph type="body" idx="11"/>
          </p:nvPr>
        </p:nvSpPr>
        <p:spPr/>
        <p:txBody>
          <a:bodyPr/>
          <a:lstStyle/>
          <a:p>
            <a:r>
              <a:rPr lang="en-US"/>
              <a:t>Microcontroller</a:t>
            </a:r>
          </a:p>
        </p:txBody>
      </p:sp>
      <p:pic>
        <p:nvPicPr>
          <p:cNvPr id="8" name="Picture 7">
            <a:extLst>
              <a:ext uri="{FF2B5EF4-FFF2-40B4-BE49-F238E27FC236}">
                <a16:creationId xmlns:a16="http://schemas.microsoft.com/office/drawing/2014/main" id="{5F08F78E-2FB6-4BDB-9BF6-3FD715037771}"/>
              </a:ext>
            </a:extLst>
          </p:cNvPr>
          <p:cNvPicPr>
            <a:picLocks noChangeAspect="1"/>
          </p:cNvPicPr>
          <p:nvPr/>
        </p:nvPicPr>
        <p:blipFill>
          <a:blip r:embed="rId3"/>
          <a:stretch>
            <a:fillRect/>
          </a:stretch>
        </p:blipFill>
        <p:spPr>
          <a:xfrm>
            <a:off x="4405312" y="5156566"/>
            <a:ext cx="4607836" cy="1549515"/>
          </a:xfrm>
          <a:prstGeom prst="rect">
            <a:avLst/>
          </a:prstGeom>
        </p:spPr>
      </p:pic>
      <p:pic>
        <p:nvPicPr>
          <p:cNvPr id="1026" name="Picture 2" descr="32 TQFP Top View">
            <a:extLst>
              <a:ext uri="{FF2B5EF4-FFF2-40B4-BE49-F238E27FC236}">
                <a16:creationId xmlns:a16="http://schemas.microsoft.com/office/drawing/2014/main" id="{0E72B53E-B854-4909-BECE-C299C606FF0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94350" y="1600200"/>
            <a:ext cx="2149475" cy="214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4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10F0719C-C7FB-4C64-9227-295322D245AD}"/>
              </a:ext>
            </a:extLst>
          </p:cNvPr>
          <p:cNvPicPr>
            <a:picLocks noGrp="1" noChangeAspect="1"/>
          </p:cNvPicPr>
          <p:nvPr>
            <p:ph sz="half" idx="2"/>
          </p:nvPr>
        </p:nvPicPr>
        <p:blipFill>
          <a:blip r:embed="rId3"/>
          <a:stretch>
            <a:fillRect/>
          </a:stretch>
        </p:blipFill>
        <p:spPr>
          <a:xfrm>
            <a:off x="5342906" y="1379970"/>
            <a:ext cx="2661062" cy="2672938"/>
          </a:xfrm>
        </p:spPr>
      </p:pic>
      <p:sp>
        <p:nvSpPr>
          <p:cNvPr id="2" name="Title 1">
            <a:extLst>
              <a:ext uri="{FF2B5EF4-FFF2-40B4-BE49-F238E27FC236}">
                <a16:creationId xmlns:a16="http://schemas.microsoft.com/office/drawing/2014/main" id="{E39CABDB-3670-4BF3-9444-86535CE02889}"/>
              </a:ext>
            </a:extLst>
          </p:cNvPr>
          <p:cNvSpPr>
            <a:spLocks noGrp="1"/>
          </p:cNvSpPr>
          <p:nvPr>
            <p:ph type="title"/>
          </p:nvPr>
        </p:nvSpPr>
        <p:spPr/>
        <p:txBody>
          <a:bodyPr/>
          <a:lstStyle/>
          <a:p>
            <a:r>
              <a:rPr lang="en-US"/>
              <a:t>Major Components</a:t>
            </a:r>
          </a:p>
        </p:txBody>
      </p:sp>
      <p:sp>
        <p:nvSpPr>
          <p:cNvPr id="3" name="Content Placeholder 2">
            <a:extLst>
              <a:ext uri="{FF2B5EF4-FFF2-40B4-BE49-F238E27FC236}">
                <a16:creationId xmlns:a16="http://schemas.microsoft.com/office/drawing/2014/main" id="{2F1DC626-3E68-4166-8076-DAE51E4F5EC3}"/>
              </a:ext>
            </a:extLst>
          </p:cNvPr>
          <p:cNvSpPr>
            <a:spLocks noGrp="1"/>
          </p:cNvSpPr>
          <p:nvPr>
            <p:ph sz="half" idx="1"/>
          </p:nvPr>
        </p:nvSpPr>
        <p:spPr/>
        <p:txBody>
          <a:bodyPr/>
          <a:lstStyle/>
          <a:p>
            <a:pPr marL="285750" indent="-285750">
              <a:buFont typeface="Arial" panose="020B0604020202020204" pitchFamily="34" charset="0"/>
              <a:buChar char="•"/>
            </a:pPr>
            <a:r>
              <a:rPr lang="en-US"/>
              <a:t>Possible Options</a:t>
            </a:r>
          </a:p>
          <a:p>
            <a:pPr marL="1028700" lvl="1">
              <a:buFont typeface="Arial" panose="020B0604020202020204" pitchFamily="34" charset="0"/>
              <a:buChar char="•"/>
            </a:pPr>
            <a:r>
              <a:rPr lang="en-US"/>
              <a:t>BHI160B</a:t>
            </a:r>
          </a:p>
          <a:p>
            <a:pPr marL="1028700" lvl="1">
              <a:buFont typeface="Arial" panose="020B0604020202020204" pitchFamily="34" charset="0"/>
              <a:buChar char="•"/>
            </a:pPr>
            <a:r>
              <a:rPr lang="en-US"/>
              <a:t>ICM-20948</a:t>
            </a:r>
          </a:p>
          <a:p>
            <a:pPr marL="1028700" lvl="1">
              <a:buFont typeface="Arial" panose="020B0604020202020204" pitchFamily="34" charset="0"/>
              <a:buChar char="•"/>
            </a:pPr>
            <a:r>
              <a:rPr lang="en-US"/>
              <a:t>BNO055</a:t>
            </a:r>
          </a:p>
          <a:p>
            <a:pPr marL="285750" indent="-285750">
              <a:buFont typeface="Arial" panose="020B0604020202020204" pitchFamily="34" charset="0"/>
              <a:buChar char="•"/>
            </a:pPr>
            <a:r>
              <a:rPr lang="en-US"/>
              <a:t>Selected Choice</a:t>
            </a:r>
          </a:p>
          <a:p>
            <a:pPr marL="1028700" lvl="1">
              <a:buFont typeface="Arial" panose="020B0604020202020204" pitchFamily="34" charset="0"/>
              <a:buChar char="•"/>
            </a:pPr>
            <a:r>
              <a:rPr lang="en-US" b="1"/>
              <a:t>ICM-20948</a:t>
            </a:r>
          </a:p>
          <a:p>
            <a:pPr marL="285750" indent="-285750">
              <a:buFont typeface="Arial" panose="020B0604020202020204" pitchFamily="34" charset="0"/>
              <a:buChar char="•"/>
            </a:pPr>
            <a:r>
              <a:rPr lang="en-US"/>
              <a:t>Reasoning for Choice</a:t>
            </a:r>
          </a:p>
          <a:p>
            <a:pPr marL="1028700" lvl="1">
              <a:buFont typeface="Arial" panose="020B0604020202020204" pitchFamily="34" charset="0"/>
              <a:buChar char="•"/>
            </a:pPr>
            <a:r>
              <a:rPr lang="en-US"/>
              <a:t>Availability</a:t>
            </a:r>
          </a:p>
          <a:p>
            <a:pPr marL="1028700" lvl="1">
              <a:buFont typeface="Arial" panose="020B0604020202020204" pitchFamily="34" charset="0"/>
              <a:buChar char="•"/>
            </a:pPr>
            <a:r>
              <a:rPr lang="en-US"/>
              <a:t>Low-power</a:t>
            </a:r>
          </a:p>
          <a:p>
            <a:pPr marL="1028700" lvl="1">
              <a:buFont typeface="Arial" panose="020B0604020202020204" pitchFamily="34" charset="0"/>
              <a:buChar char="•"/>
            </a:pPr>
            <a:r>
              <a:rPr lang="en-US"/>
              <a:t>SPI/High Frequency Sampling</a:t>
            </a:r>
          </a:p>
          <a:p>
            <a:pPr marL="1028700" lvl="1">
              <a:buFont typeface="Arial" panose="020B0604020202020204" pitchFamily="34" charset="0"/>
              <a:buChar char="•"/>
            </a:pPr>
            <a:r>
              <a:rPr lang="en-US"/>
              <a:t>Footprint</a:t>
            </a:r>
          </a:p>
          <a:p>
            <a:pPr marL="1028700" lvl="1">
              <a:buFont typeface="Arial" panose="020B0604020202020204" pitchFamily="34" charset="0"/>
              <a:buChar char="•"/>
            </a:pPr>
            <a:r>
              <a:rPr lang="en-US"/>
              <a:t>Supply Voltage</a:t>
            </a:r>
          </a:p>
          <a:p>
            <a:pPr marL="1028700" lvl="1">
              <a:buFont typeface="Arial" panose="020B0604020202020204" pitchFamily="34" charset="0"/>
              <a:buChar char="•"/>
            </a:pPr>
            <a:r>
              <a:rPr lang="en-US"/>
              <a:t>9DOF (Magnetometer)</a:t>
            </a:r>
          </a:p>
        </p:txBody>
      </p:sp>
      <p:sp>
        <p:nvSpPr>
          <p:cNvPr id="5" name="Text Placeholder 4">
            <a:extLst>
              <a:ext uri="{FF2B5EF4-FFF2-40B4-BE49-F238E27FC236}">
                <a16:creationId xmlns:a16="http://schemas.microsoft.com/office/drawing/2014/main" id="{94638E82-2D97-466D-94CE-04FD16AF74F7}"/>
              </a:ext>
            </a:extLst>
          </p:cNvPr>
          <p:cNvSpPr>
            <a:spLocks noGrp="1"/>
          </p:cNvSpPr>
          <p:nvPr>
            <p:ph type="body" idx="11"/>
          </p:nvPr>
        </p:nvSpPr>
        <p:spPr/>
        <p:txBody>
          <a:bodyPr/>
          <a:lstStyle/>
          <a:p>
            <a:r>
              <a:rPr lang="en-US"/>
              <a:t>Inertial Measurement Unit</a:t>
            </a:r>
          </a:p>
        </p:txBody>
      </p:sp>
      <p:pic>
        <p:nvPicPr>
          <p:cNvPr id="6" name="Picture 6" descr="Table&#10;&#10;Description automatically generated">
            <a:extLst>
              <a:ext uri="{FF2B5EF4-FFF2-40B4-BE49-F238E27FC236}">
                <a16:creationId xmlns:a16="http://schemas.microsoft.com/office/drawing/2014/main" id="{ECDD7018-2573-4983-A566-7164A31549EA}"/>
              </a:ext>
            </a:extLst>
          </p:cNvPr>
          <p:cNvPicPr>
            <a:picLocks noChangeAspect="1"/>
          </p:cNvPicPr>
          <p:nvPr/>
        </p:nvPicPr>
        <p:blipFill>
          <a:blip r:embed="rId4"/>
          <a:stretch>
            <a:fillRect/>
          </a:stretch>
        </p:blipFill>
        <p:spPr>
          <a:xfrm>
            <a:off x="3962401" y="4730246"/>
            <a:ext cx="5122778" cy="2076455"/>
          </a:xfrm>
          <a:prstGeom prst="rect">
            <a:avLst/>
          </a:prstGeom>
        </p:spPr>
      </p:pic>
    </p:spTree>
    <p:extLst>
      <p:ext uri="{BB962C8B-B14F-4D97-AF65-F5344CB8AC3E}">
        <p14:creationId xmlns:p14="http://schemas.microsoft.com/office/powerpoint/2010/main" val="31404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ABDB-3670-4BF3-9444-86535CE02889}"/>
              </a:ext>
            </a:extLst>
          </p:cNvPr>
          <p:cNvSpPr>
            <a:spLocks noGrp="1"/>
          </p:cNvSpPr>
          <p:nvPr>
            <p:ph type="title"/>
          </p:nvPr>
        </p:nvSpPr>
        <p:spPr/>
        <p:txBody>
          <a:bodyPr/>
          <a:lstStyle/>
          <a:p>
            <a:r>
              <a:rPr lang="en-US"/>
              <a:t>Major Components</a:t>
            </a:r>
          </a:p>
        </p:txBody>
      </p:sp>
      <p:sp>
        <p:nvSpPr>
          <p:cNvPr id="3" name="Content Placeholder 2">
            <a:extLst>
              <a:ext uri="{FF2B5EF4-FFF2-40B4-BE49-F238E27FC236}">
                <a16:creationId xmlns:a16="http://schemas.microsoft.com/office/drawing/2014/main" id="{2F1DC626-3E68-4166-8076-DAE51E4F5EC3}"/>
              </a:ext>
            </a:extLst>
          </p:cNvPr>
          <p:cNvSpPr>
            <a:spLocks noGrp="1"/>
          </p:cNvSpPr>
          <p:nvPr>
            <p:ph sz="half" idx="1"/>
          </p:nvPr>
        </p:nvSpPr>
        <p:spPr/>
        <p:txBody>
          <a:bodyPr/>
          <a:lstStyle/>
          <a:p>
            <a:pPr marL="285750" indent="-285750">
              <a:buFont typeface="Arial" panose="020B0604020202020204" pitchFamily="34" charset="0"/>
              <a:buChar char="•"/>
            </a:pPr>
            <a:r>
              <a:rPr lang="en-US"/>
              <a:t>Possible Options</a:t>
            </a:r>
          </a:p>
          <a:p>
            <a:pPr marL="1028700" lvl="1">
              <a:buFont typeface="Arial" panose="020B0604020202020204" pitchFamily="34" charset="0"/>
              <a:buChar char="•"/>
            </a:pPr>
            <a:r>
              <a:rPr lang="en-US"/>
              <a:t>CC2640</a:t>
            </a:r>
          </a:p>
          <a:p>
            <a:pPr marL="1028700" lvl="1">
              <a:buFont typeface="Arial" panose="020B0604020202020204" pitchFamily="34" charset="0"/>
              <a:buChar char="•"/>
            </a:pPr>
            <a:r>
              <a:rPr lang="en-US"/>
              <a:t>RN4020</a:t>
            </a:r>
          </a:p>
          <a:p>
            <a:pPr marL="1028700" lvl="1">
              <a:buFont typeface="Arial" panose="020B0604020202020204" pitchFamily="34" charset="0"/>
              <a:buChar char="•"/>
            </a:pPr>
            <a:r>
              <a:rPr lang="en-US"/>
              <a:t>7B7412-00</a:t>
            </a:r>
          </a:p>
          <a:p>
            <a:pPr marL="285750" indent="-285750">
              <a:buFont typeface="Arial" panose="020B0604020202020204" pitchFamily="34" charset="0"/>
              <a:buChar char="•"/>
            </a:pPr>
            <a:r>
              <a:rPr lang="en-US"/>
              <a:t>Selected Choice</a:t>
            </a:r>
          </a:p>
          <a:p>
            <a:pPr marL="1028700" lvl="1">
              <a:buFont typeface="Arial" panose="020B0604020202020204" pitchFamily="34" charset="0"/>
              <a:buChar char="•"/>
            </a:pPr>
            <a:r>
              <a:rPr lang="en-US" b="1"/>
              <a:t>RN4020</a:t>
            </a:r>
          </a:p>
          <a:p>
            <a:pPr marL="285750" indent="-285750">
              <a:buFont typeface="Arial" panose="020B0604020202020204" pitchFamily="34" charset="0"/>
              <a:buChar char="•"/>
            </a:pPr>
            <a:r>
              <a:rPr lang="en-US"/>
              <a:t>Reasoning for Choice</a:t>
            </a:r>
          </a:p>
          <a:p>
            <a:pPr marL="1028700" lvl="1">
              <a:buFont typeface="Arial" panose="020B0604020202020204" pitchFamily="34" charset="0"/>
              <a:buChar char="•"/>
            </a:pPr>
            <a:r>
              <a:rPr lang="en-US"/>
              <a:t>Availability</a:t>
            </a:r>
          </a:p>
          <a:p>
            <a:pPr marL="1028700" lvl="1">
              <a:buFont typeface="Arial" panose="020B0604020202020204" pitchFamily="34" charset="0"/>
              <a:buChar char="•"/>
            </a:pPr>
            <a:r>
              <a:rPr lang="en-US"/>
              <a:t>Documentation</a:t>
            </a:r>
          </a:p>
          <a:p>
            <a:pPr marL="1028700" lvl="1">
              <a:buFont typeface="Arial" panose="020B0604020202020204" pitchFamily="34" charset="0"/>
              <a:buChar char="•"/>
            </a:pPr>
            <a:r>
              <a:rPr lang="en-US"/>
              <a:t>Low Powered</a:t>
            </a:r>
          </a:p>
          <a:p>
            <a:pPr marL="1028700" lvl="1">
              <a:buFont typeface="Arial" panose="020B0604020202020204" pitchFamily="34" charset="0"/>
              <a:buChar char="•"/>
            </a:pPr>
            <a:r>
              <a:rPr lang="en-US"/>
              <a:t>MLDP Mode</a:t>
            </a:r>
          </a:p>
        </p:txBody>
      </p:sp>
      <p:sp>
        <p:nvSpPr>
          <p:cNvPr id="5" name="Text Placeholder 4">
            <a:extLst>
              <a:ext uri="{FF2B5EF4-FFF2-40B4-BE49-F238E27FC236}">
                <a16:creationId xmlns:a16="http://schemas.microsoft.com/office/drawing/2014/main" id="{94638E82-2D97-466D-94CE-04FD16AF74F7}"/>
              </a:ext>
            </a:extLst>
          </p:cNvPr>
          <p:cNvSpPr>
            <a:spLocks noGrp="1"/>
          </p:cNvSpPr>
          <p:nvPr>
            <p:ph type="body" idx="11"/>
          </p:nvPr>
        </p:nvSpPr>
        <p:spPr/>
        <p:txBody>
          <a:bodyPr/>
          <a:lstStyle/>
          <a:p>
            <a:r>
              <a:rPr lang="en-US"/>
              <a:t>Bluetooth Module</a:t>
            </a:r>
          </a:p>
        </p:txBody>
      </p:sp>
      <p:pic>
        <p:nvPicPr>
          <p:cNvPr id="12" name="Picture 12">
            <a:extLst>
              <a:ext uri="{FF2B5EF4-FFF2-40B4-BE49-F238E27FC236}">
                <a16:creationId xmlns:a16="http://schemas.microsoft.com/office/drawing/2014/main" id="{F2B9AE97-6739-407F-A5F7-BA59B6991898}"/>
              </a:ext>
            </a:extLst>
          </p:cNvPr>
          <p:cNvPicPr>
            <a:picLocks noGrp="1" noChangeAspect="1"/>
          </p:cNvPicPr>
          <p:nvPr>
            <p:ph sz="half" idx="2"/>
          </p:nvPr>
        </p:nvPicPr>
        <p:blipFill>
          <a:blip r:embed="rId3"/>
          <a:stretch>
            <a:fillRect/>
          </a:stretch>
        </p:blipFill>
        <p:spPr>
          <a:xfrm>
            <a:off x="5301838" y="1380465"/>
            <a:ext cx="2743200" cy="2743200"/>
          </a:xfrm>
        </p:spPr>
      </p:pic>
      <p:pic>
        <p:nvPicPr>
          <p:cNvPr id="6" name="Picture 6" descr="Table&#10;&#10;Description automatically generated">
            <a:extLst>
              <a:ext uri="{FF2B5EF4-FFF2-40B4-BE49-F238E27FC236}">
                <a16:creationId xmlns:a16="http://schemas.microsoft.com/office/drawing/2014/main" id="{F725AFD6-C948-4EA5-876D-6442D2AD3273}"/>
              </a:ext>
            </a:extLst>
          </p:cNvPr>
          <p:cNvPicPr>
            <a:picLocks noChangeAspect="1"/>
          </p:cNvPicPr>
          <p:nvPr/>
        </p:nvPicPr>
        <p:blipFill>
          <a:blip r:embed="rId4"/>
          <a:stretch>
            <a:fillRect/>
          </a:stretch>
        </p:blipFill>
        <p:spPr>
          <a:xfrm>
            <a:off x="3541170" y="4190857"/>
            <a:ext cx="5192485" cy="2096968"/>
          </a:xfrm>
          <a:prstGeom prst="rect">
            <a:avLst/>
          </a:prstGeom>
        </p:spPr>
      </p:pic>
    </p:spTree>
    <p:extLst>
      <p:ext uri="{BB962C8B-B14F-4D97-AF65-F5344CB8AC3E}">
        <p14:creationId xmlns:p14="http://schemas.microsoft.com/office/powerpoint/2010/main" val="252436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Full System</a:t>
            </a:r>
          </a:p>
        </p:txBody>
      </p:sp>
      <p:pic>
        <p:nvPicPr>
          <p:cNvPr id="2" name="Picture 2" descr="A picture containing diagram&#10;&#10;Description automatically generated">
            <a:extLst>
              <a:ext uri="{FF2B5EF4-FFF2-40B4-BE49-F238E27FC236}">
                <a16:creationId xmlns:a16="http://schemas.microsoft.com/office/drawing/2014/main" id="{4548B00E-3BEA-430F-93C6-DC3DC86C305E}"/>
              </a:ext>
            </a:extLst>
          </p:cNvPr>
          <p:cNvPicPr>
            <a:picLocks noChangeAspect="1"/>
          </p:cNvPicPr>
          <p:nvPr/>
        </p:nvPicPr>
        <p:blipFill>
          <a:blip r:embed="rId3"/>
          <a:stretch>
            <a:fillRect/>
          </a:stretch>
        </p:blipFill>
        <p:spPr>
          <a:xfrm>
            <a:off x="1962150" y="1375389"/>
            <a:ext cx="5229225" cy="4354872"/>
          </a:xfrm>
          <a:prstGeom prst="rect">
            <a:avLst/>
          </a:prstGeom>
        </p:spPr>
      </p:pic>
    </p:spTree>
    <p:extLst>
      <p:ext uri="{BB962C8B-B14F-4D97-AF65-F5344CB8AC3E}">
        <p14:creationId xmlns:p14="http://schemas.microsoft.com/office/powerpoint/2010/main" val="1542786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32</Slides>
  <Notes>29</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ECE477 Midterm Design Review: Team 6 </vt:lpstr>
      <vt:lpstr>Outline</vt:lpstr>
      <vt:lpstr>Project Overview</vt:lpstr>
      <vt:lpstr>PSSCS</vt:lpstr>
      <vt:lpstr>Major Components</vt:lpstr>
      <vt:lpstr>Major Components</vt:lpstr>
      <vt:lpstr>Major Components</vt:lpstr>
      <vt:lpstr>Major Components</vt:lpstr>
      <vt:lpstr>Block Diagram</vt:lpstr>
      <vt:lpstr>Block Diagram</vt:lpstr>
      <vt:lpstr>Block Diagram</vt:lpstr>
      <vt:lpstr>Block Diagram</vt:lpstr>
      <vt:lpstr>Packaging Design</vt:lpstr>
      <vt:lpstr>HBmS Theory</vt:lpstr>
      <vt:lpstr>HBMS Schematic &amp; LayOut</vt:lpstr>
      <vt:lpstr>HBMS Schematic &amp; LayOut</vt:lpstr>
      <vt:lpstr>HBMS: A Reality Check</vt:lpstr>
      <vt:lpstr>DAqS Schematic &amp; LayOut</vt:lpstr>
      <vt:lpstr>DAqS Schematic &amp; LayOut</vt:lpstr>
      <vt:lpstr>DAqS Schematic &amp; LayOut</vt:lpstr>
      <vt:lpstr>DAqS Schematic &amp; LayOut</vt:lpstr>
      <vt:lpstr>DAqS Schematic &amp; LayOut</vt:lpstr>
      <vt:lpstr>Prototyping Progress</vt:lpstr>
      <vt:lpstr>SOFTWARE DEVELOPMENT STATUS</vt:lpstr>
      <vt:lpstr>SOFTWARE DEVELOPMENT STATUS</vt:lpstr>
      <vt:lpstr>Prototyping Progress</vt:lpstr>
      <vt:lpstr>SOFTWARE DEVELOPMENT STATUS</vt:lpstr>
      <vt:lpstr>Prototyping Progress</vt:lpstr>
      <vt:lpstr>SOFTWARE DEVELOPMENT STATUS</vt:lpstr>
      <vt:lpstr>Prototyping Progress</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4</cp:revision>
  <cp:lastPrinted>2012-02-14T22:31:46Z</cp:lastPrinted>
  <dcterms:created xsi:type="dcterms:W3CDTF">2011-09-20T15:44:26Z</dcterms:created>
  <dcterms:modified xsi:type="dcterms:W3CDTF">2021-10-14T14:11:51Z</dcterms:modified>
</cp:coreProperties>
</file>